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0" r:id="rId5"/>
    <p:sldId id="261" r:id="rId6"/>
    <p:sldId id="262" r:id="rId7"/>
    <p:sldId id="265" r:id="rId8"/>
    <p:sldId id="264" r:id="rId9"/>
    <p:sldId id="268" r:id="rId10"/>
    <p:sldId id="269" r:id="rId11"/>
    <p:sldId id="270" r:id="rId12"/>
    <p:sldId id="271" r:id="rId13"/>
    <p:sldId id="272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5721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014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484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22337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9612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91290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03120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1744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998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1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7071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91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5487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025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27229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09091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487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4250F-A190-4A30-AC00-9248BDAD8808}" type="datetimeFigureOut">
              <a:rPr lang="en-ID" smtClean="0"/>
              <a:t>22/04/2025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AE5C1-264B-402B-B9F8-A414E36658E3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523346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D54C2-90FC-B35E-BB3C-F3A45F8A7C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b="1" dirty="0"/>
              <a:t>Exploratory Data Analysis (EDA)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06E4D-4AC6-B220-B754-C47B16973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643391"/>
          </a:xfrm>
        </p:spPr>
        <p:txBody>
          <a:bodyPr/>
          <a:lstStyle/>
          <a:p>
            <a:r>
              <a:rPr lang="en-US" b="1" dirty="0"/>
              <a:t>Muhammad Rizky Ariyanto</a:t>
            </a:r>
            <a:endParaRPr lang="en-ID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4AAC894-AE6B-8798-9D1D-84DFCABC151F}"/>
              </a:ext>
            </a:extLst>
          </p:cNvPr>
          <p:cNvSpPr txBox="1">
            <a:spLocks/>
          </p:cNvSpPr>
          <p:nvPr/>
        </p:nvSpPr>
        <p:spPr>
          <a:xfrm>
            <a:off x="10606767" y="100355"/>
            <a:ext cx="1552576" cy="56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Dibimbing.id</a:t>
            </a:r>
            <a:endParaRPr lang="en-ID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7721D6-36C8-F3BE-B71E-0BCADF838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0297" y="106152"/>
            <a:ext cx="351786" cy="4197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6270B5-A20E-7C8B-7D81-4BF00E706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741" y="640754"/>
            <a:ext cx="351786" cy="366710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3B5BE83D-8507-7F5B-5377-629D66A7ADF8}"/>
              </a:ext>
            </a:extLst>
          </p:cNvPr>
          <p:cNvSpPr txBox="1">
            <a:spLocks/>
          </p:cNvSpPr>
          <p:nvPr/>
        </p:nvSpPr>
        <p:spPr>
          <a:xfrm>
            <a:off x="10639424" y="607044"/>
            <a:ext cx="1552576" cy="563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FF00"/>
                </a:solidFill>
              </a:rPr>
              <a:t>Titanic </a:t>
            </a:r>
            <a:r>
              <a:rPr lang="en-US" sz="1800" b="1" dirty="0" err="1">
                <a:solidFill>
                  <a:srgbClr val="FFFF00"/>
                </a:solidFill>
              </a:rPr>
              <a:t>eda</a:t>
            </a:r>
            <a:endParaRPr lang="en-ID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16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3B6EB9-0552-E0B8-2E78-7071F3CED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6E9E-E727-2087-2C01-21CFAF16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78169"/>
            <a:ext cx="9905998" cy="147857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visualisasi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1267-A746-BDE2-EE4A-22185A568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6743"/>
            <a:ext cx="9905999" cy="5675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Dalam </a:t>
            </a: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ID" sz="2400" spc="-60" dirty="0" err="1">
                <a:cs typeface="Calibri"/>
              </a:rPr>
              <a:t>empat</a:t>
            </a:r>
            <a:r>
              <a:rPr lang="en-ID" sz="2400" spc="-75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jenis</a:t>
            </a:r>
            <a:r>
              <a:rPr lang="en-ID" sz="2400" spc="-114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visualisasi</a:t>
            </a:r>
            <a:r>
              <a:rPr lang="en-ID" sz="2400" spc="-4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untuk</a:t>
            </a:r>
            <a:r>
              <a:rPr lang="en-ID" sz="2400" spc="-8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membantu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memahami</a:t>
            </a:r>
            <a:r>
              <a:rPr lang="en-ID" sz="2400" spc="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karakteristik</a:t>
            </a:r>
            <a:r>
              <a:rPr lang="en-ID" sz="2400" spc="-60" dirty="0">
                <a:cs typeface="Calibri"/>
              </a:rPr>
              <a:t> </a:t>
            </a:r>
            <a:r>
              <a:rPr lang="en-ID" sz="2400" spc="-45" dirty="0" err="1">
                <a:cs typeface="Calibri"/>
              </a:rPr>
              <a:t>penumpang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spc="-40" dirty="0">
                <a:cs typeface="Calibri"/>
              </a:rPr>
              <a:t>Titanic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dan</a:t>
            </a:r>
            <a:r>
              <a:rPr lang="en-ID" sz="2400" spc="-135" dirty="0">
                <a:cs typeface="Calibri"/>
              </a:rPr>
              <a:t> </a:t>
            </a:r>
            <a:r>
              <a:rPr lang="en-ID" sz="2400" spc="-90" dirty="0" err="1">
                <a:cs typeface="Calibri"/>
              </a:rPr>
              <a:t>faktor-</a:t>
            </a:r>
            <a:r>
              <a:rPr lang="en-ID" sz="2400" spc="-10" dirty="0" err="1">
                <a:cs typeface="Calibri"/>
              </a:rPr>
              <a:t>faktor</a:t>
            </a:r>
            <a:r>
              <a:rPr lang="en-ID" sz="2400" spc="-10" dirty="0">
                <a:cs typeface="Calibri"/>
              </a:rPr>
              <a:t> yang </a:t>
            </a:r>
            <a:r>
              <a:rPr lang="en-ID" sz="2400" spc="-10" dirty="0" err="1">
                <a:cs typeface="Calibri"/>
              </a:rPr>
              <a:t>mempengaruhi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k</a:t>
            </a:r>
            <a:r>
              <a:rPr lang="en-ID" sz="2400" dirty="0" err="1">
                <a:cs typeface="Calibri"/>
              </a:rPr>
              <a:t>eselamatan</a:t>
            </a:r>
            <a:r>
              <a:rPr lang="en-ID" sz="2400" spc="26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mereka</a:t>
            </a:r>
            <a:r>
              <a:rPr lang="en-ID" sz="2400" dirty="0">
                <a:cs typeface="Calibri"/>
              </a:rPr>
              <a:t>.</a:t>
            </a:r>
            <a:r>
              <a:rPr lang="en-ID" sz="2400" spc="24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Visualisasi</a:t>
            </a:r>
            <a:r>
              <a:rPr lang="en-ID" sz="2400" spc="27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pertama</a:t>
            </a:r>
            <a:r>
              <a:rPr lang="en-ID" sz="2400" spc="26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berbentuk</a:t>
            </a:r>
            <a:r>
              <a:rPr lang="en-ID" sz="2400" spc="30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diagram</a:t>
            </a:r>
            <a:r>
              <a:rPr lang="en-ID" sz="2400" spc="24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lingkaran</a:t>
            </a:r>
            <a:r>
              <a:rPr lang="en-ID" sz="2400" spc="250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(pie</a:t>
            </a:r>
            <a:r>
              <a:rPr lang="en-ID" sz="2400" spc="24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chart)</a:t>
            </a:r>
            <a:r>
              <a:rPr lang="en-ID" sz="2400" spc="180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yang</a:t>
            </a:r>
            <a:r>
              <a:rPr lang="en-ID" sz="2400" spc="19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menggambarkan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proporsi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penumpang</a:t>
            </a:r>
            <a:r>
              <a:rPr lang="en-ID" sz="2400" spc="-10" dirty="0">
                <a:cs typeface="Calibri"/>
              </a:rPr>
              <a:t> y</a:t>
            </a:r>
            <a:r>
              <a:rPr lang="en-ID" sz="2400" dirty="0">
                <a:cs typeface="Calibri"/>
              </a:rPr>
              <a:t>ang</a:t>
            </a:r>
            <a:r>
              <a:rPr lang="en-ID" sz="2400" spc="-1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selamat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dan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tidak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selamat</a:t>
            </a:r>
            <a:r>
              <a:rPr lang="en-ID" sz="2400" spc="-25" dirty="0">
                <a:cs typeface="Calibri"/>
              </a:rPr>
              <a:t>.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Dari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visualisasi</a:t>
            </a:r>
            <a:r>
              <a:rPr lang="en-ID" sz="2400" spc="5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ini</a:t>
            </a:r>
            <a:r>
              <a:rPr lang="en-ID" sz="2400" dirty="0">
                <a:cs typeface="Calibri"/>
              </a:rPr>
              <a:t>,</a:t>
            </a:r>
            <a:r>
              <a:rPr lang="en-ID" sz="2400" spc="-6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tampak</a:t>
            </a:r>
            <a:r>
              <a:rPr lang="en-ID" sz="2400" spc="-2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bahwa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sebagian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besar</a:t>
            </a:r>
            <a:r>
              <a:rPr lang="en-ID" sz="2400" spc="-55" dirty="0">
                <a:cs typeface="Calibri"/>
              </a:rPr>
              <a:t> </a:t>
            </a:r>
            <a:r>
              <a:rPr lang="en-ID" sz="2400" spc="-30" dirty="0" err="1">
                <a:cs typeface="Calibri"/>
              </a:rPr>
              <a:t>penumpang</a:t>
            </a:r>
            <a:r>
              <a:rPr lang="en-ID" sz="2400" spc="15" dirty="0">
                <a:cs typeface="Calibri"/>
              </a:rPr>
              <a:t> </a:t>
            </a:r>
            <a:r>
              <a:rPr lang="en-ID" sz="2400" spc="-10" dirty="0">
                <a:cs typeface="Calibri"/>
              </a:rPr>
              <a:t>Titanic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tidak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selamat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dari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tragedi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te</a:t>
            </a:r>
            <a:r>
              <a:rPr lang="en-ID" sz="2400" spc="-60" dirty="0" err="1">
                <a:cs typeface="Calibri"/>
              </a:rPr>
              <a:t>rsebut</a:t>
            </a:r>
            <a:r>
              <a:rPr lang="en-ID" sz="2400" spc="-60" dirty="0">
                <a:cs typeface="Calibri"/>
              </a:rPr>
              <a:t>,</a:t>
            </a:r>
            <a:r>
              <a:rPr lang="en-ID" sz="2400" spc="-75" dirty="0">
                <a:cs typeface="Calibri"/>
              </a:rPr>
              <a:t> </a:t>
            </a:r>
            <a:r>
              <a:rPr lang="en-ID" sz="2400" spc="-50" dirty="0" err="1">
                <a:cs typeface="Calibri"/>
              </a:rPr>
              <a:t>menunjukkan</a:t>
            </a:r>
            <a:r>
              <a:rPr lang="en-ID" sz="2400" spc="-30" dirty="0">
                <a:cs typeface="Calibri"/>
              </a:rPr>
              <a:t> </a:t>
            </a:r>
            <a:r>
              <a:rPr lang="en-ID" sz="2400" spc="-65" dirty="0" err="1">
                <a:cs typeface="Calibri"/>
              </a:rPr>
              <a:t>betapa</a:t>
            </a:r>
            <a:r>
              <a:rPr lang="en-ID" sz="2400" spc="-70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besar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dampak</a:t>
            </a:r>
            <a:r>
              <a:rPr lang="en-ID" sz="2400" spc="-60" dirty="0">
                <a:cs typeface="Calibri"/>
              </a:rPr>
              <a:t> </a:t>
            </a:r>
            <a:r>
              <a:rPr lang="en-ID" sz="2400" spc="-35" dirty="0" err="1">
                <a:cs typeface="Calibri"/>
              </a:rPr>
              <a:t>dari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spc="-45" dirty="0" err="1">
                <a:cs typeface="Calibri"/>
              </a:rPr>
              <a:t>bencana</a:t>
            </a:r>
            <a:r>
              <a:rPr lang="en-ID" sz="2400" spc="-5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ini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spc="-70" dirty="0" err="1">
                <a:cs typeface="Calibri"/>
              </a:rPr>
              <a:t>terhadap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spc="-60" dirty="0" err="1">
                <a:cs typeface="Calibri"/>
              </a:rPr>
              <a:t>penumpang</a:t>
            </a:r>
            <a:r>
              <a:rPr lang="en-ID" sz="2400" spc="30" dirty="0">
                <a:cs typeface="Calibri"/>
              </a:rPr>
              <a:t> </a:t>
            </a:r>
            <a:r>
              <a:rPr lang="en-ID" sz="2400" spc="-45" dirty="0" err="1">
                <a:cs typeface="Calibri"/>
              </a:rPr>
              <a:t>secara</a:t>
            </a:r>
            <a:r>
              <a:rPr lang="en-ID" sz="2400" spc="-9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keseluruhan</a:t>
            </a:r>
            <a:r>
              <a:rPr lang="en-ID" sz="2400" spc="-10" dirty="0">
                <a:cs typeface="Calibri"/>
              </a:rPr>
              <a:t>.</a:t>
            </a:r>
          </a:p>
          <a:p>
            <a:pPr marL="0" indent="0">
              <a:buNone/>
            </a:pPr>
            <a:r>
              <a:rPr lang="en-ID" spc="-10" dirty="0" err="1">
                <a:cs typeface="Calibri"/>
              </a:rPr>
              <a:t>Distbriusi</a:t>
            </a:r>
            <a:r>
              <a:rPr lang="en-ID" spc="-10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Penumpang</a:t>
            </a:r>
            <a:r>
              <a:rPr lang="en-ID" spc="-10" dirty="0">
                <a:cs typeface="Calibri"/>
              </a:rPr>
              <a:t>: Selamat dan Tidak Selamat </a:t>
            </a:r>
            <a:endParaRPr lang="en-ID" sz="2400" dirty="0">
              <a:cs typeface="Calibri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261D0-765B-D2A5-BE94-FA0986354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00" y="4789727"/>
            <a:ext cx="1953343" cy="1872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59524A-5187-6067-D26A-5C9E4A02B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889" y="4789727"/>
            <a:ext cx="1439316" cy="49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7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71AF-FF9B-BCFA-5A10-819232F3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3BA6-4873-0EEB-246F-A2AF49A9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78169"/>
            <a:ext cx="9905998" cy="147857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visualisasi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60E85-C76F-485D-F380-DA7BE4393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6744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cs typeface="Calibri"/>
              </a:rPr>
              <a:t>V</a:t>
            </a:r>
            <a:r>
              <a:rPr lang="en-ID" dirty="0" err="1">
                <a:cs typeface="Calibri"/>
              </a:rPr>
              <a:t>isualisasi</a:t>
            </a:r>
            <a:r>
              <a:rPr lang="en-ID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kedua</a:t>
            </a:r>
            <a:r>
              <a:rPr lang="en-ID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men</a:t>
            </a:r>
            <a:r>
              <a:rPr lang="en-ID" sz="2400" dirty="0" err="1">
                <a:cs typeface="Calibri"/>
              </a:rPr>
              <a:t>ampilkan</a:t>
            </a:r>
            <a:r>
              <a:rPr lang="en-ID" sz="2400" spc="-7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distribusi</a:t>
            </a:r>
            <a:r>
              <a:rPr lang="en-ID" sz="2400" spc="-5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jenis</a:t>
            </a:r>
            <a:r>
              <a:rPr lang="en-ID" sz="2400" spc="-11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kelamin</a:t>
            </a:r>
            <a:r>
              <a:rPr lang="en-ID" sz="2400" spc="-5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penumpang</a:t>
            </a:r>
            <a:r>
              <a:rPr lang="en-ID" sz="2400" spc="-3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dalam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bentuk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diagram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batang</a:t>
            </a:r>
            <a:r>
              <a:rPr lang="en-ID" sz="2400" spc="-10" dirty="0">
                <a:cs typeface="Calibri"/>
              </a:rPr>
              <a:t>.</a:t>
            </a:r>
            <a:r>
              <a:rPr lang="en-ID" sz="2400" spc="-5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Hasilnya</a:t>
            </a:r>
            <a:r>
              <a:rPr lang="en-ID" sz="2400" spc="-7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menunjukkan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bahwa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penumpang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laki-laki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ju</a:t>
            </a:r>
            <a:r>
              <a:rPr lang="en-ID" sz="2400" spc="-20" dirty="0" err="1">
                <a:cs typeface="Calibri"/>
              </a:rPr>
              <a:t>mlahnya</a:t>
            </a:r>
            <a:r>
              <a:rPr lang="en-ID" sz="2400" spc="-7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lebih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banyak</a:t>
            </a:r>
            <a:r>
              <a:rPr lang="en-ID" sz="2400" spc="-70" dirty="0">
                <a:cs typeface="Calibri"/>
              </a:rPr>
              <a:t> </a:t>
            </a:r>
            <a:r>
              <a:rPr lang="en-ID" sz="2400" spc="-30" dirty="0" err="1">
                <a:cs typeface="Calibri"/>
              </a:rPr>
              <a:t>dibandingkan</a:t>
            </a:r>
            <a:r>
              <a:rPr lang="en-ID" sz="2400" spc="-35" dirty="0">
                <a:cs typeface="Calibri"/>
              </a:rPr>
              <a:t> </a:t>
            </a:r>
            <a:r>
              <a:rPr lang="en-ID" sz="2400" spc="-50" dirty="0" err="1">
                <a:cs typeface="Calibri"/>
              </a:rPr>
              <a:t>perempuan</a:t>
            </a:r>
            <a:r>
              <a:rPr lang="en-ID" sz="2400" spc="-50" dirty="0">
                <a:cs typeface="Calibri"/>
              </a:rPr>
              <a:t>.</a:t>
            </a:r>
            <a:r>
              <a:rPr lang="en-ID" sz="2400" spc="-35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Informasi</a:t>
            </a:r>
            <a:r>
              <a:rPr lang="en-ID" sz="2400" spc="-5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ini</a:t>
            </a:r>
            <a:r>
              <a:rPr lang="en-ID" sz="2400" spc="-13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menjadi</a:t>
            </a:r>
            <a:r>
              <a:rPr lang="en-ID" sz="2400" spc="-80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penting</a:t>
            </a:r>
            <a:r>
              <a:rPr lang="en-ID" sz="2400" spc="-8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saat</a:t>
            </a:r>
            <a:r>
              <a:rPr lang="en-ID" sz="2400" spc="-135" dirty="0">
                <a:cs typeface="Calibri"/>
              </a:rPr>
              <a:t> </a:t>
            </a:r>
            <a:r>
              <a:rPr lang="en-ID" sz="2400" spc="-30" dirty="0" err="1">
                <a:cs typeface="Calibri"/>
              </a:rPr>
              <a:t>dikaitkan</a:t>
            </a:r>
            <a:r>
              <a:rPr lang="en-ID" sz="2400" spc="-20" dirty="0">
                <a:cs typeface="Calibri"/>
              </a:rPr>
              <a:t> </a:t>
            </a:r>
            <a:r>
              <a:rPr lang="en-ID" sz="2400" spc="-30" dirty="0" err="1">
                <a:cs typeface="Calibri"/>
              </a:rPr>
              <a:t>dengan</a:t>
            </a:r>
            <a:r>
              <a:rPr lang="en-ID" sz="2400" spc="-7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tingkat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keselamatan</a:t>
            </a:r>
            <a:r>
              <a:rPr lang="en-ID" sz="2400" spc="-10" dirty="0">
                <a:cs typeface="Calibri"/>
              </a:rPr>
              <a:t>, </a:t>
            </a:r>
            <a:r>
              <a:rPr lang="en-ID" sz="2400" spc="-10" dirty="0" err="1">
                <a:cs typeface="Calibri"/>
              </a:rPr>
              <a:t>karena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d</a:t>
            </a:r>
            <a:r>
              <a:rPr lang="en-ID" sz="2400" spc="-35" dirty="0" err="1">
                <a:cs typeface="Calibri"/>
              </a:rPr>
              <a:t>apat</a:t>
            </a:r>
            <a:r>
              <a:rPr lang="en-ID" sz="2400" spc="-100" dirty="0">
                <a:cs typeface="Calibri"/>
              </a:rPr>
              <a:t> </a:t>
            </a:r>
            <a:r>
              <a:rPr lang="en-ID" sz="2400" spc="-60" dirty="0" err="1">
                <a:cs typeface="Calibri"/>
              </a:rPr>
              <a:t>memberikan</a:t>
            </a:r>
            <a:r>
              <a:rPr lang="en-ID" sz="2400" spc="-4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gambaran</a:t>
            </a:r>
            <a:r>
              <a:rPr lang="en-ID" sz="2400" spc="10" dirty="0">
                <a:cs typeface="Calibri"/>
              </a:rPr>
              <a:t> </a:t>
            </a:r>
            <a:r>
              <a:rPr lang="en-ID" sz="2400" spc="-75" dirty="0" err="1">
                <a:cs typeface="Calibri"/>
              </a:rPr>
              <a:t>awal</a:t>
            </a:r>
            <a:r>
              <a:rPr lang="en-ID" sz="2400" spc="-60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mengapa</a:t>
            </a:r>
            <a:r>
              <a:rPr lang="en-ID" sz="2400" spc="-30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distribusi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spc="-55" dirty="0" err="1">
                <a:cs typeface="Calibri"/>
              </a:rPr>
              <a:t>keselamatan</a:t>
            </a:r>
            <a:r>
              <a:rPr lang="en-ID" sz="2400" spc="1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mungkin</a:t>
            </a:r>
            <a:r>
              <a:rPr lang="en-ID" sz="2400" spc="-60" dirty="0">
                <a:cs typeface="Calibri"/>
              </a:rPr>
              <a:t> </a:t>
            </a:r>
            <a:r>
              <a:rPr lang="en-ID" sz="2400" spc="-45" dirty="0" err="1">
                <a:cs typeface="Calibri"/>
              </a:rPr>
              <a:t>tidak</a:t>
            </a:r>
            <a:r>
              <a:rPr lang="en-ID" sz="2400" spc="-8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merata</a:t>
            </a:r>
            <a:r>
              <a:rPr lang="en-ID" sz="2400" spc="-1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ID" sz="2400" spc="-10" dirty="0">
              <a:cs typeface="Calibri"/>
            </a:endParaRPr>
          </a:p>
          <a:p>
            <a:pPr marL="0" indent="0">
              <a:buNone/>
            </a:pPr>
            <a:r>
              <a:rPr lang="en-ID" spc="-10" dirty="0" err="1">
                <a:cs typeface="Calibri"/>
              </a:rPr>
              <a:t>Distribusi</a:t>
            </a:r>
            <a:r>
              <a:rPr lang="en-ID" spc="-10" dirty="0">
                <a:cs typeface="Calibri"/>
              </a:rPr>
              <a:t> Jenis </a:t>
            </a:r>
            <a:r>
              <a:rPr lang="en-ID" spc="-10" dirty="0" err="1">
                <a:cs typeface="Calibri"/>
              </a:rPr>
              <a:t>Kelamin</a:t>
            </a:r>
            <a:r>
              <a:rPr lang="en-ID" spc="-10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Penumpang</a:t>
            </a:r>
            <a:endParaRPr lang="en-ID" sz="2400" dirty="0">
              <a:cs typeface="Calibri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D1613-FF99-4AC9-0B3A-BB51033A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51" y="4404331"/>
            <a:ext cx="7150467" cy="21815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41732C-7F37-EF9A-8C4F-FA85641D3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718" y="4404331"/>
            <a:ext cx="995173" cy="64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04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1BFA3-9DE0-F493-169F-AE67D4B24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A5F2-6854-D450-5452-D5726C35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78169"/>
            <a:ext cx="9905998" cy="147857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visualisasi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FC092-85D7-550C-5E3C-A52D0C288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6743"/>
            <a:ext cx="9905999" cy="5599113"/>
          </a:xfrm>
        </p:spPr>
        <p:txBody>
          <a:bodyPr/>
          <a:lstStyle/>
          <a:p>
            <a:pPr marL="0" indent="0">
              <a:buNone/>
            </a:pPr>
            <a:r>
              <a:rPr lang="en-ID" sz="2400" dirty="0" err="1">
                <a:cs typeface="Calibri"/>
              </a:rPr>
              <a:t>Distribusi</a:t>
            </a:r>
            <a:r>
              <a:rPr lang="en-ID" sz="24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usia</a:t>
            </a:r>
            <a:r>
              <a:rPr lang="en-ID" sz="24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penumpang</a:t>
            </a:r>
            <a:r>
              <a:rPr lang="en-ID" sz="2400" spc="-3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dianalisis</a:t>
            </a:r>
            <a:r>
              <a:rPr lang="en-ID" sz="24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melalui</a:t>
            </a:r>
            <a:r>
              <a:rPr lang="en-ID" sz="2400" spc="5" dirty="0">
                <a:cs typeface="Calibri"/>
              </a:rPr>
              <a:t> </a:t>
            </a:r>
            <a:r>
              <a:rPr lang="en-ID" sz="2400" spc="-20" dirty="0">
                <a:cs typeface="Calibri"/>
              </a:rPr>
              <a:t>histogram.</a:t>
            </a:r>
            <a:r>
              <a:rPr lang="en-ID" sz="2400" spc="1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Rentang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usia</a:t>
            </a:r>
            <a:r>
              <a:rPr lang="en-ID" sz="2400" spc="-2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penumpang</a:t>
            </a:r>
            <a:r>
              <a:rPr lang="en-ID" sz="2400" spc="5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sangat</a:t>
            </a:r>
            <a:r>
              <a:rPr lang="en-ID" sz="2400" spc="-3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bervariasi</a:t>
            </a:r>
            <a:r>
              <a:rPr lang="en-ID" sz="2400" spc="-25" dirty="0">
                <a:cs typeface="Calibri"/>
              </a:rPr>
              <a:t>,</a:t>
            </a:r>
            <a:r>
              <a:rPr lang="en-ID" sz="2400" spc="2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mulai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dari</a:t>
            </a:r>
            <a:r>
              <a:rPr lang="en-ID" sz="2400" spc="-40" dirty="0">
                <a:cs typeface="Calibri"/>
              </a:rPr>
              <a:t> </a:t>
            </a:r>
            <a:r>
              <a:rPr lang="en-ID" sz="2400" spc="-65" dirty="0" err="1">
                <a:cs typeface="Calibri"/>
              </a:rPr>
              <a:t>anak-</a:t>
            </a:r>
            <a:r>
              <a:rPr lang="en-ID" sz="2400" dirty="0" err="1">
                <a:cs typeface="Calibri"/>
              </a:rPr>
              <a:t>anak</a:t>
            </a:r>
            <a:r>
              <a:rPr lang="en-ID" sz="2400" spc="1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hingga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lansia</a:t>
            </a:r>
            <a:r>
              <a:rPr lang="en-ID" sz="2400" spc="-10" dirty="0">
                <a:cs typeface="Calibri"/>
              </a:rPr>
              <a:t>. </a:t>
            </a:r>
            <a:r>
              <a:rPr lang="en-ID" sz="2400" spc="-10" dirty="0" err="1">
                <a:cs typeface="Calibri"/>
              </a:rPr>
              <a:t>Sebagai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besar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penumpang</a:t>
            </a:r>
            <a:r>
              <a:rPr lang="en-ID" sz="2400" spc="8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berada</a:t>
            </a:r>
            <a:r>
              <a:rPr lang="en-ID" sz="2400" spc="50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pada</a:t>
            </a:r>
            <a:r>
              <a:rPr lang="en-ID" sz="2400" spc="3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usia</a:t>
            </a:r>
            <a:r>
              <a:rPr lang="en-ID" sz="2400" spc="-20" dirty="0">
                <a:cs typeface="Calibri"/>
              </a:rPr>
              <a:t> </a:t>
            </a:r>
            <a:r>
              <a:rPr lang="en-ID" sz="2400" spc="-20" dirty="0" err="1">
                <a:cs typeface="Calibri"/>
              </a:rPr>
              <a:t>produktif</a:t>
            </a:r>
            <a:r>
              <a:rPr lang="en-ID" sz="2400" spc="-20" dirty="0">
                <a:cs typeface="Calibri"/>
              </a:rPr>
              <a:t>.</a:t>
            </a:r>
            <a:r>
              <a:rPr lang="en-ID" sz="2400" spc="8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Visualisasi</a:t>
            </a:r>
            <a:r>
              <a:rPr lang="en-ID" sz="2400" spc="1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ini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membantu</a:t>
            </a:r>
            <a:r>
              <a:rPr lang="en-ID" sz="2400" spc="105" dirty="0">
                <a:cs typeface="Calibri"/>
              </a:rPr>
              <a:t> </a:t>
            </a:r>
            <a:r>
              <a:rPr lang="en-ID" sz="2400" spc="-30" dirty="0" err="1">
                <a:cs typeface="Calibri"/>
              </a:rPr>
              <a:t>mengidentifikasi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apakah</a:t>
            </a:r>
            <a:r>
              <a:rPr lang="en-ID" sz="2400" spc="4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ada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kelompok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umur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tertentu</a:t>
            </a:r>
            <a:r>
              <a:rPr lang="en-ID" sz="2400" spc="-10" dirty="0">
                <a:cs typeface="Calibri"/>
              </a:rPr>
              <a:t> yang </a:t>
            </a:r>
            <a:r>
              <a:rPr lang="en-ID" sz="2400" spc="-10" dirty="0" err="1">
                <a:cs typeface="Calibri"/>
              </a:rPr>
              <a:t>leb</a:t>
            </a:r>
            <a:r>
              <a:rPr lang="en-ID" sz="2400" dirty="0" err="1">
                <a:cs typeface="Calibri"/>
              </a:rPr>
              <a:t>ih</a:t>
            </a:r>
            <a:r>
              <a:rPr lang="en-ID" sz="2400" spc="-135" dirty="0">
                <a:cs typeface="Calibri"/>
              </a:rPr>
              <a:t> </a:t>
            </a:r>
            <a:r>
              <a:rPr lang="en-ID" sz="2400" spc="-50" dirty="0" err="1">
                <a:cs typeface="Calibri"/>
              </a:rPr>
              <a:t>dominan</a:t>
            </a:r>
            <a:r>
              <a:rPr lang="en-ID" sz="2400" spc="-15" dirty="0">
                <a:cs typeface="Calibri"/>
              </a:rPr>
              <a:t> </a:t>
            </a:r>
            <a:r>
              <a:rPr lang="en-ID" sz="2400" spc="-40" dirty="0">
                <a:cs typeface="Calibri"/>
              </a:rPr>
              <a:t>dan</a:t>
            </a:r>
            <a:r>
              <a:rPr lang="en-ID" sz="2400" spc="-95" dirty="0">
                <a:cs typeface="Calibri"/>
              </a:rPr>
              <a:t> </a:t>
            </a:r>
            <a:r>
              <a:rPr lang="en-ID" sz="2400" spc="-50" dirty="0" err="1">
                <a:cs typeface="Calibri"/>
              </a:rPr>
              <a:t>mungkin</a:t>
            </a:r>
            <a:r>
              <a:rPr lang="en-ID" sz="2400" spc="-5" dirty="0">
                <a:cs typeface="Calibri"/>
              </a:rPr>
              <a:t> </a:t>
            </a:r>
            <a:r>
              <a:rPr lang="en-ID" sz="2400" spc="-55" dirty="0" err="1">
                <a:cs typeface="Calibri"/>
              </a:rPr>
              <a:t>mendapat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prioritas</a:t>
            </a:r>
            <a:r>
              <a:rPr lang="en-ID" sz="2400" spc="-50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dalam</a:t>
            </a:r>
            <a:r>
              <a:rPr lang="en-ID" sz="2400" spc="-55" dirty="0">
                <a:cs typeface="Calibri"/>
              </a:rPr>
              <a:t> </a:t>
            </a:r>
            <a:r>
              <a:rPr lang="en-ID" sz="2400" spc="-30" dirty="0">
                <a:cs typeface="Calibri"/>
              </a:rPr>
              <a:t>proses</a:t>
            </a:r>
            <a:r>
              <a:rPr lang="en-ID" sz="2400" spc="-9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evakuasi</a:t>
            </a:r>
            <a:r>
              <a:rPr lang="en-ID" sz="2400" spc="-10" dirty="0">
                <a:cs typeface="Calibri"/>
              </a:rPr>
              <a:t>.</a:t>
            </a:r>
          </a:p>
          <a:p>
            <a:pPr marL="0" indent="0">
              <a:buNone/>
            </a:pPr>
            <a:endParaRPr lang="en-ID" spc="-10" dirty="0">
              <a:cs typeface="Calibri"/>
            </a:endParaRPr>
          </a:p>
          <a:p>
            <a:pPr marL="0" indent="0">
              <a:buNone/>
            </a:pPr>
            <a:r>
              <a:rPr lang="en-ID" sz="2400" spc="-10" dirty="0" err="1">
                <a:cs typeface="Calibri"/>
              </a:rPr>
              <a:t>Distribusi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Umur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Penumpang</a:t>
            </a:r>
            <a:endParaRPr lang="en-ID" sz="2400" spc="-10" dirty="0">
              <a:cs typeface="Calibri"/>
            </a:endParaRPr>
          </a:p>
          <a:p>
            <a:pPr marL="0" indent="0">
              <a:buNone/>
            </a:pPr>
            <a:endParaRPr lang="en-ID" sz="2400" dirty="0">
              <a:cs typeface="Calibri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3FCE3-4B57-5561-AF33-3548A1D2F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629" y="4428625"/>
            <a:ext cx="8088085" cy="2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11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3EC21-9255-F31A-C4B9-3FC6CE0E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D4AC-3FDB-649F-CB91-4C8B79B31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78169"/>
            <a:ext cx="9905998" cy="1478570"/>
          </a:xfrm>
        </p:spPr>
        <p:txBody>
          <a:bodyPr/>
          <a:lstStyle/>
          <a:p>
            <a:r>
              <a:rPr lang="en-US" b="1" dirty="0"/>
              <a:t>Data </a:t>
            </a:r>
            <a:r>
              <a:rPr lang="en-US" b="1" dirty="0" err="1"/>
              <a:t>visualisasi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BDF86-B518-8C22-C870-6B6345663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6744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D" sz="2400" i="0" dirty="0" err="1">
                <a:cs typeface="Calibri"/>
              </a:rPr>
              <a:t>Melakukan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perbandingan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antara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jenis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kelamin</a:t>
            </a:r>
            <a:r>
              <a:rPr lang="en-ID" sz="2400" i="0" dirty="0">
                <a:cs typeface="Calibri"/>
              </a:rPr>
              <a:t> dan status </a:t>
            </a:r>
            <a:r>
              <a:rPr lang="en-ID" sz="2400" i="0" dirty="0" err="1">
                <a:cs typeface="Calibri"/>
              </a:rPr>
              <a:t>keselamatan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menggunakan</a:t>
            </a:r>
            <a:r>
              <a:rPr lang="en-ID" sz="2400" i="0" dirty="0">
                <a:cs typeface="Calibri"/>
              </a:rPr>
              <a:t> grouped bar chart. </a:t>
            </a:r>
            <a:r>
              <a:rPr lang="en-ID" sz="2400" i="0" dirty="0" err="1">
                <a:cs typeface="Calibri"/>
              </a:rPr>
              <a:t>Visualisasi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ini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mengungkapkan</a:t>
            </a:r>
            <a:r>
              <a:rPr lang="en-ID" sz="2400" i="0" dirty="0">
                <a:cs typeface="Calibri"/>
              </a:rPr>
              <a:t> </a:t>
            </a:r>
            <a:r>
              <a:rPr lang="en-ID" sz="2400" i="0" dirty="0" err="1">
                <a:cs typeface="Calibri"/>
              </a:rPr>
              <a:t>bahwa</a:t>
            </a:r>
            <a:r>
              <a:rPr lang="en-ID" i="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perempuan</a:t>
            </a:r>
            <a:r>
              <a:rPr lang="en-ID" sz="2400" spc="30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memiliki</a:t>
            </a:r>
            <a:r>
              <a:rPr lang="en-ID" sz="2400" spc="30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kemungkinan</a:t>
            </a:r>
            <a:r>
              <a:rPr lang="en-ID" sz="2400" spc="4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selamat</a:t>
            </a:r>
            <a:r>
              <a:rPr lang="en-ID" sz="2400" spc="26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yang</a:t>
            </a:r>
            <a:r>
              <a:rPr lang="en-ID" sz="2400" spc="20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jauh</a:t>
            </a:r>
            <a:r>
              <a:rPr lang="en-ID" sz="2400" spc="229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lebih</a:t>
            </a:r>
            <a:r>
              <a:rPr lang="en-ID" sz="2400" spc="23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tinggi</a:t>
            </a:r>
            <a:r>
              <a:rPr lang="en-ID" sz="2400" spc="26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dibandingkan</a:t>
            </a:r>
            <a:r>
              <a:rPr lang="en-ID" sz="2400" spc="385" dirty="0">
                <a:cs typeface="Calibri"/>
              </a:rPr>
              <a:t> </a:t>
            </a:r>
            <a:r>
              <a:rPr lang="en-ID" sz="2400" spc="-70" dirty="0" err="1">
                <a:cs typeface="Calibri"/>
              </a:rPr>
              <a:t>laki-</a:t>
            </a:r>
            <a:r>
              <a:rPr lang="en-ID" sz="2400" dirty="0" err="1">
                <a:cs typeface="Calibri"/>
              </a:rPr>
              <a:t>laki</a:t>
            </a:r>
            <a:r>
              <a:rPr lang="en-ID" sz="2400" dirty="0">
                <a:cs typeface="Calibri"/>
              </a:rPr>
              <a:t>.</a:t>
            </a:r>
            <a:r>
              <a:rPr lang="en-ID" sz="2400" spc="250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Temuan</a:t>
            </a:r>
            <a:r>
              <a:rPr lang="en-ID" sz="2400" spc="27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ini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memperkuat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asusmsi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b</a:t>
            </a:r>
            <a:r>
              <a:rPr lang="en-ID" sz="2400" dirty="0" err="1">
                <a:cs typeface="Calibri"/>
              </a:rPr>
              <a:t>ahwa</a:t>
            </a:r>
            <a:r>
              <a:rPr lang="en-ID" sz="2400" spc="-80" dirty="0">
                <a:cs typeface="Calibri"/>
              </a:rPr>
              <a:t> </a:t>
            </a:r>
            <a:r>
              <a:rPr lang="en-ID" sz="2400" spc="-35" dirty="0" err="1">
                <a:cs typeface="Calibri"/>
              </a:rPr>
              <a:t>kebijakan</a:t>
            </a:r>
            <a:r>
              <a:rPr lang="en-ID" sz="2400" spc="-100" dirty="0">
                <a:cs typeface="Calibri"/>
              </a:rPr>
              <a:t> </a:t>
            </a:r>
            <a:r>
              <a:rPr lang="en-ID" sz="2400" spc="-50" dirty="0">
                <a:cs typeface="Calibri"/>
              </a:rPr>
              <a:t>"women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and</a:t>
            </a:r>
            <a:r>
              <a:rPr lang="en-ID" sz="2400" spc="-80" dirty="0">
                <a:cs typeface="Calibri"/>
              </a:rPr>
              <a:t> </a:t>
            </a:r>
            <a:r>
              <a:rPr lang="en-ID" sz="2400" spc="-30" dirty="0">
                <a:cs typeface="Calibri"/>
              </a:rPr>
              <a:t>children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30" dirty="0">
                <a:cs typeface="Calibri"/>
              </a:rPr>
              <a:t>first”</a:t>
            </a:r>
            <a:r>
              <a:rPr lang="en-ID" sz="2400" spc="-10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diterapkan</a:t>
            </a:r>
            <a:r>
              <a:rPr lang="en-ID" sz="2400" spc="35" dirty="0">
                <a:cs typeface="Calibri"/>
              </a:rPr>
              <a:t> </a:t>
            </a:r>
            <a:r>
              <a:rPr lang="en-ID" sz="2400" dirty="0" err="1">
                <a:cs typeface="Calibri"/>
              </a:rPr>
              <a:t>saat</a:t>
            </a:r>
            <a:r>
              <a:rPr lang="en-ID" sz="2400" spc="-114" dirty="0">
                <a:cs typeface="Calibri"/>
              </a:rPr>
              <a:t> </a:t>
            </a:r>
            <a:r>
              <a:rPr lang="en-ID" sz="2400" dirty="0">
                <a:cs typeface="Calibri"/>
              </a:rPr>
              <a:t>proses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spc="-45" dirty="0" err="1">
                <a:cs typeface="Calibri"/>
              </a:rPr>
              <a:t>penyelamatan</a:t>
            </a:r>
            <a:r>
              <a:rPr lang="en-ID" sz="2400" spc="20" dirty="0">
                <a:cs typeface="Calibri"/>
              </a:rPr>
              <a:t> </a:t>
            </a:r>
            <a:r>
              <a:rPr lang="en-ID" sz="2400" spc="-25" dirty="0" err="1">
                <a:cs typeface="Calibri"/>
              </a:rPr>
              <a:t>berlangsung</a:t>
            </a:r>
            <a:r>
              <a:rPr lang="en-ID" sz="2400" spc="-25" dirty="0">
                <a:cs typeface="Calibri"/>
              </a:rPr>
              <a:t>,</a:t>
            </a:r>
            <a:r>
              <a:rPr lang="en-ID" sz="2400" spc="4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memberikan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wawasan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berharga</a:t>
            </a:r>
            <a:r>
              <a:rPr lang="en-ID" sz="2400" spc="-10" dirty="0">
                <a:cs typeface="Calibri"/>
              </a:rPr>
              <a:t> </a:t>
            </a:r>
            <a:r>
              <a:rPr lang="en-ID" sz="2400" spc="-10" dirty="0" err="1">
                <a:cs typeface="Calibri"/>
              </a:rPr>
              <a:t>ten</a:t>
            </a:r>
            <a:r>
              <a:rPr lang="en-ID" sz="2400" spc="-55" dirty="0" err="1">
                <a:cs typeface="Calibri"/>
              </a:rPr>
              <a:t>tang</a:t>
            </a:r>
            <a:r>
              <a:rPr lang="en-ID" sz="2400" spc="-80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prioritas</a:t>
            </a:r>
            <a:r>
              <a:rPr lang="en-ID" sz="2400" spc="-25" dirty="0">
                <a:cs typeface="Calibri"/>
              </a:rPr>
              <a:t> </a:t>
            </a:r>
            <a:r>
              <a:rPr lang="en-ID" sz="2400" spc="-55" dirty="0" err="1">
                <a:cs typeface="Calibri"/>
              </a:rPr>
              <a:t>keselamatan</a:t>
            </a:r>
            <a:r>
              <a:rPr lang="en-ID" sz="2400" spc="40" dirty="0">
                <a:cs typeface="Calibri"/>
              </a:rPr>
              <a:t> </a:t>
            </a:r>
            <a:r>
              <a:rPr lang="en-ID" sz="2400" spc="-55" dirty="0" err="1">
                <a:cs typeface="Calibri"/>
              </a:rPr>
              <a:t>dalam</a:t>
            </a:r>
            <a:r>
              <a:rPr lang="en-ID" sz="2400" spc="-75" dirty="0">
                <a:cs typeface="Calibri"/>
              </a:rPr>
              <a:t> </a:t>
            </a:r>
            <a:r>
              <a:rPr lang="en-ID" sz="2400" spc="-40" dirty="0" err="1">
                <a:cs typeface="Calibri"/>
              </a:rPr>
              <a:t>tragedi</a:t>
            </a:r>
            <a:r>
              <a:rPr lang="en-ID" sz="2400" spc="-65" dirty="0">
                <a:cs typeface="Calibri"/>
              </a:rPr>
              <a:t> </a:t>
            </a:r>
            <a:r>
              <a:rPr lang="en-ID" sz="2400" spc="-10" dirty="0">
                <a:cs typeface="Calibri"/>
              </a:rPr>
              <a:t>Titanic.</a:t>
            </a:r>
          </a:p>
          <a:p>
            <a:pPr marL="0" indent="0">
              <a:buNone/>
            </a:pPr>
            <a:r>
              <a:rPr lang="en-ID" sz="2400" spc="-10" dirty="0" err="1">
                <a:cs typeface="Calibri"/>
              </a:rPr>
              <a:t>Perbandingan</a:t>
            </a:r>
            <a:r>
              <a:rPr lang="en-ID" sz="2400" spc="-10" dirty="0">
                <a:cs typeface="Calibri"/>
              </a:rPr>
              <a:t> Jenis </a:t>
            </a:r>
            <a:r>
              <a:rPr lang="en-ID" sz="2400" spc="-10" dirty="0" err="1">
                <a:cs typeface="Calibri"/>
              </a:rPr>
              <a:t>Kelamin</a:t>
            </a:r>
            <a:r>
              <a:rPr lang="en-ID" sz="2400" spc="-10" dirty="0">
                <a:cs typeface="Calibri"/>
              </a:rPr>
              <a:t> dan Status </a:t>
            </a:r>
            <a:r>
              <a:rPr lang="en-ID" sz="2400" spc="-10" dirty="0" err="1">
                <a:cs typeface="Calibri"/>
              </a:rPr>
              <a:t>Keselamatan</a:t>
            </a:r>
            <a:endParaRPr lang="en-ID" sz="2400" dirty="0">
              <a:cs typeface="Calibri"/>
            </a:endParaRPr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B378A-5139-E57C-9B08-F45C8455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03" y="4329298"/>
            <a:ext cx="8617393" cy="24089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2F5F2F-4F04-7227-A945-804DF9C2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1296" y="4329298"/>
            <a:ext cx="702139" cy="6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27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769525-B21E-C601-3949-74E620299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1B2D-A07A-E28F-47C4-96564054B1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D" b="1" dirty="0" err="1"/>
              <a:t>terimakasih</a:t>
            </a:r>
            <a:endParaRPr lang="en-ID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9EC225C-1421-D944-25B9-DF6EA450CC72}"/>
              </a:ext>
            </a:extLst>
          </p:cNvPr>
          <p:cNvSpPr txBox="1">
            <a:spLocks/>
          </p:cNvSpPr>
          <p:nvPr/>
        </p:nvSpPr>
        <p:spPr>
          <a:xfrm>
            <a:off x="10606767" y="122127"/>
            <a:ext cx="1552576" cy="6433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Dibimbing.id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DBD25-F7BC-8FD5-EAEF-33773578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513" y="177300"/>
            <a:ext cx="311604" cy="371765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436D313-DA54-11AF-6551-919ABBF14A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0BDAE67-BB0D-F353-5007-E5FB5400C5E3}"/>
              </a:ext>
            </a:extLst>
          </p:cNvPr>
          <p:cNvSpPr txBox="1">
            <a:spLocks/>
          </p:cNvSpPr>
          <p:nvPr/>
        </p:nvSpPr>
        <p:spPr>
          <a:xfrm>
            <a:off x="10667999" y="549065"/>
            <a:ext cx="1552576" cy="481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FF00"/>
                </a:solidFill>
              </a:rPr>
              <a:t>Titanic </a:t>
            </a:r>
            <a:r>
              <a:rPr lang="en-US" sz="1800" b="1" dirty="0" err="1">
                <a:solidFill>
                  <a:srgbClr val="FFFF00"/>
                </a:solidFill>
              </a:rPr>
              <a:t>eda</a:t>
            </a:r>
            <a:endParaRPr lang="en-ID" sz="1800" b="1" dirty="0">
              <a:solidFill>
                <a:srgbClr val="FFFF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ADF764-9097-5FFA-0A12-AF4BE0302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741" y="601262"/>
            <a:ext cx="337456" cy="35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25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35701-9DC6-4350-30FA-A772CDCD8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885-80FA-B64C-A0A1-1A56B4FBD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3996" y="1045031"/>
            <a:ext cx="4430485" cy="799418"/>
          </a:xfrm>
        </p:spPr>
        <p:txBody>
          <a:bodyPr/>
          <a:lstStyle/>
          <a:p>
            <a:r>
              <a:rPr lang="en-ID" b="1" dirty="0" err="1"/>
              <a:t>Tentang</a:t>
            </a:r>
            <a:r>
              <a:rPr lang="en-ID" b="1" dirty="0"/>
              <a:t> </a:t>
            </a:r>
            <a:r>
              <a:rPr lang="en-ID" b="1" dirty="0" err="1"/>
              <a:t>saya</a:t>
            </a:r>
            <a:endParaRPr lang="en-ID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0EBAD-5DC0-0995-A55C-1BB772DEA4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3996" y="1844449"/>
            <a:ext cx="4883604" cy="4447494"/>
          </a:xfrm>
        </p:spPr>
        <p:txBody>
          <a:bodyPr>
            <a:noAutofit/>
          </a:bodyPr>
          <a:lstStyle/>
          <a:p>
            <a:r>
              <a:rPr lang="en-ID" dirty="0"/>
              <a:t>Halo </a:t>
            </a:r>
            <a:r>
              <a:rPr lang="en-ID" dirty="0" err="1"/>
              <a:t>semuanya</a:t>
            </a:r>
            <a:r>
              <a:rPr lang="en-ID" dirty="0"/>
              <a:t>, </a:t>
            </a:r>
            <a:r>
              <a:rPr lang="en-ID" dirty="0" err="1"/>
              <a:t>saya</a:t>
            </a:r>
            <a:r>
              <a:rPr lang="en-ID" dirty="0"/>
              <a:t> Muhammad Rizky Ariyanto </a:t>
            </a:r>
            <a:r>
              <a:rPr lang="en-ID" dirty="0" err="1"/>
              <a:t>lulusan</a:t>
            </a:r>
            <a:r>
              <a:rPr lang="en-ID" dirty="0"/>
              <a:t> </a:t>
            </a:r>
            <a:r>
              <a:rPr lang="en-ID" dirty="0" err="1"/>
              <a:t>baru</a:t>
            </a:r>
            <a:r>
              <a:rPr lang="en-ID" dirty="0"/>
              <a:t> Teknik Elektro, universitas </a:t>
            </a:r>
            <a:r>
              <a:rPr lang="en-ID" dirty="0" err="1"/>
              <a:t>andalas</a:t>
            </a:r>
            <a:r>
              <a:rPr lang="en-ID" dirty="0"/>
              <a:t>. Saya </a:t>
            </a:r>
            <a:r>
              <a:rPr lang="en-ID" dirty="0" err="1"/>
              <a:t>sedang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program </a:t>
            </a:r>
            <a:r>
              <a:rPr lang="en-ID" dirty="0" err="1"/>
              <a:t>dari</a:t>
            </a:r>
            <a:r>
              <a:rPr lang="en-ID" dirty="0"/>
              <a:t> Dibimbing.id </a:t>
            </a:r>
            <a:r>
              <a:rPr lang="en-ID" dirty="0" err="1"/>
              <a:t>yaitu</a:t>
            </a:r>
            <a:r>
              <a:rPr lang="en-ID" dirty="0"/>
              <a:t> Data Science.</a:t>
            </a:r>
            <a:br>
              <a:rPr lang="en-ID" dirty="0"/>
            </a:br>
            <a:endParaRPr lang="en-ID" dirty="0"/>
          </a:p>
          <a:p>
            <a:r>
              <a:rPr lang="en-ID" dirty="0"/>
              <a:t>Saya </a:t>
            </a:r>
            <a:r>
              <a:rPr lang="en-ID" dirty="0" err="1"/>
              <a:t>melaksanakan</a:t>
            </a:r>
            <a:r>
              <a:rPr lang="en-ID" dirty="0"/>
              <a:t> </a:t>
            </a:r>
            <a:r>
              <a:rPr lang="en-ID" dirty="0" err="1"/>
              <a:t>tugas</a:t>
            </a:r>
            <a:r>
              <a:rPr lang="en-ID" dirty="0"/>
              <a:t> yang </a:t>
            </a:r>
            <a:r>
              <a:rPr lang="en-ID" dirty="0" err="1"/>
              <a:t>diberikan</a:t>
            </a:r>
            <a:r>
              <a:rPr lang="en-ID" dirty="0"/>
              <a:t> dan </a:t>
            </a:r>
            <a:r>
              <a:rPr lang="en-ID" dirty="0" err="1"/>
              <a:t>berikut</a:t>
            </a:r>
            <a:r>
              <a:rPr lang="en-ID" dirty="0"/>
              <a:t> </a:t>
            </a:r>
            <a:r>
              <a:rPr lang="en-ID" dirty="0" err="1"/>
              <a:t>hasil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yang </a:t>
            </a:r>
            <a:r>
              <a:rPr lang="en-ID" dirty="0" err="1"/>
              <a:t>saya</a:t>
            </a:r>
            <a:r>
              <a:rPr lang="en-ID" dirty="0"/>
              <a:t> buat </a:t>
            </a:r>
            <a:r>
              <a:rPr lang="en-ID" dirty="0" err="1"/>
              <a:t>sebagai</a:t>
            </a:r>
            <a:r>
              <a:rPr lang="en-ID" dirty="0"/>
              <a:t> Data Science.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A72FB88-C68C-64D8-0DAC-13A9D5AEFEC7}"/>
              </a:ext>
            </a:extLst>
          </p:cNvPr>
          <p:cNvSpPr txBox="1">
            <a:spLocks/>
          </p:cNvSpPr>
          <p:nvPr/>
        </p:nvSpPr>
        <p:spPr>
          <a:xfrm>
            <a:off x="10606767" y="122127"/>
            <a:ext cx="1552576" cy="64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Dibimbing.id</a:t>
            </a:r>
            <a:endParaRPr lang="en-ID" sz="1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AB323D-0079-44BF-4200-07CA01079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943" y="1153886"/>
            <a:ext cx="3614057" cy="5290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53E8C7-6CFE-A52F-89FE-E7F5D65A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741" y="119906"/>
            <a:ext cx="337456" cy="4026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078A6-A767-E534-ED03-B3A504D0A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3741" y="601262"/>
            <a:ext cx="337456" cy="351772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BDBE7DAE-965D-7C3E-650C-CC56360B4439}"/>
              </a:ext>
            </a:extLst>
          </p:cNvPr>
          <p:cNvSpPr txBox="1">
            <a:spLocks/>
          </p:cNvSpPr>
          <p:nvPr/>
        </p:nvSpPr>
        <p:spPr>
          <a:xfrm>
            <a:off x="10633982" y="555171"/>
            <a:ext cx="1552576" cy="402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FFFF00"/>
                </a:solidFill>
              </a:rPr>
              <a:t>Titanic </a:t>
            </a:r>
            <a:r>
              <a:rPr lang="en-US" sz="1800" b="1" dirty="0" err="1">
                <a:solidFill>
                  <a:srgbClr val="FFFF00"/>
                </a:solidFill>
              </a:rPr>
              <a:t>eda</a:t>
            </a:r>
            <a:endParaRPr lang="en-ID" sz="1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349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3DD41-2683-3019-B178-2CB1BF6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Latar </a:t>
            </a:r>
            <a:r>
              <a:rPr lang="en-US" b="1" dirty="0" err="1"/>
              <a:t>belakang</a:t>
            </a:r>
            <a:r>
              <a:rPr lang="en-US" b="1" dirty="0"/>
              <a:t> </a:t>
            </a:r>
            <a:r>
              <a:rPr lang="en-US" b="1" dirty="0" err="1"/>
              <a:t>analisis</a:t>
            </a:r>
            <a:r>
              <a:rPr lang="en-US" b="1" dirty="0"/>
              <a:t> data titanic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37EDB-EAAE-22F6-FB13-0949D9A3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D" dirty="0" err="1"/>
              <a:t>Tragedi</a:t>
            </a:r>
            <a:r>
              <a:rPr lang="en-ID" dirty="0"/>
              <a:t> </a:t>
            </a:r>
            <a:r>
              <a:rPr lang="en-ID" dirty="0" err="1"/>
              <a:t>tenggelamnya</a:t>
            </a:r>
            <a:r>
              <a:rPr lang="en-ID" dirty="0"/>
              <a:t> </a:t>
            </a:r>
            <a:r>
              <a:rPr lang="en-ID" dirty="0" err="1"/>
              <a:t>kapal</a:t>
            </a:r>
            <a:r>
              <a:rPr lang="en-ID" dirty="0"/>
              <a:t> Titanic pada </a:t>
            </a:r>
            <a:r>
              <a:rPr lang="en-ID" dirty="0" err="1"/>
              <a:t>tahun</a:t>
            </a:r>
            <a:r>
              <a:rPr lang="en-ID" dirty="0"/>
              <a:t> 1912 </a:t>
            </a:r>
            <a:r>
              <a:rPr lang="en-ID" dirty="0" err="1"/>
              <a:t>merupakan</a:t>
            </a:r>
            <a:r>
              <a:rPr lang="en-ID" dirty="0"/>
              <a:t> salah </a:t>
            </a:r>
            <a:r>
              <a:rPr lang="en-ID" dirty="0" err="1"/>
              <a:t>satu</a:t>
            </a:r>
            <a:r>
              <a:rPr lang="en-ID" dirty="0"/>
              <a:t> </a:t>
            </a:r>
            <a:r>
              <a:rPr lang="en-ID" dirty="0" err="1"/>
              <a:t>insiden</a:t>
            </a:r>
            <a:r>
              <a:rPr lang="en-ID" dirty="0"/>
              <a:t> </a:t>
            </a:r>
            <a:r>
              <a:rPr lang="en-ID" dirty="0" err="1"/>
              <a:t>maritim</a:t>
            </a:r>
            <a:r>
              <a:rPr lang="en-ID" dirty="0"/>
              <a:t> paling </a:t>
            </a:r>
            <a:r>
              <a:rPr lang="en-ID" dirty="0" err="1"/>
              <a:t>terkenal</a:t>
            </a:r>
            <a:r>
              <a:rPr lang="en-ID" dirty="0"/>
              <a:t> </a:t>
            </a:r>
            <a:r>
              <a:rPr lang="en-ID" dirty="0" err="1"/>
              <a:t>sepanjang</a:t>
            </a:r>
            <a:r>
              <a:rPr lang="en-ID" dirty="0"/>
              <a:t> </a:t>
            </a:r>
            <a:r>
              <a:rPr lang="en-ID" dirty="0" err="1"/>
              <a:t>sejarah</a:t>
            </a:r>
            <a:r>
              <a:rPr lang="en-ID" dirty="0"/>
              <a:t>. Data </a:t>
            </a:r>
            <a:r>
              <a:rPr lang="en-ID" dirty="0" err="1"/>
              <a:t>penumpang</a:t>
            </a:r>
            <a:r>
              <a:rPr lang="en-ID" dirty="0"/>
              <a:t> Titanic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menjadi</a:t>
            </a:r>
            <a:r>
              <a:rPr lang="en-ID" dirty="0"/>
              <a:t> dataset </a:t>
            </a:r>
            <a:r>
              <a:rPr lang="en-ID" dirty="0" err="1"/>
              <a:t>klasik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dunia data science dan machine learning,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mencakup</a:t>
            </a:r>
            <a:r>
              <a:rPr lang="en-ID" dirty="0"/>
              <a:t> </a:t>
            </a:r>
            <a:r>
              <a:rPr lang="en-ID" dirty="0" err="1"/>
              <a:t>berbagai</a:t>
            </a:r>
            <a:r>
              <a:rPr lang="en-ID" dirty="0"/>
              <a:t> </a:t>
            </a:r>
            <a:r>
              <a:rPr lang="en-ID" dirty="0" err="1"/>
              <a:t>fitur</a:t>
            </a:r>
            <a:r>
              <a:rPr lang="en-ID" dirty="0"/>
              <a:t> </a:t>
            </a:r>
            <a:r>
              <a:rPr lang="en-ID" dirty="0" err="1"/>
              <a:t>menarik</a:t>
            </a:r>
            <a:r>
              <a:rPr lang="en-ID" dirty="0"/>
              <a:t> </a:t>
            </a:r>
            <a:r>
              <a:rPr lang="en-ID" dirty="0" err="1"/>
              <a:t>seperti</a:t>
            </a:r>
            <a:r>
              <a:rPr lang="en-ID" dirty="0"/>
              <a:t> </a:t>
            </a:r>
            <a:r>
              <a:rPr lang="en-ID" dirty="0" err="1"/>
              <a:t>usia</a:t>
            </a:r>
            <a:r>
              <a:rPr lang="en-ID" dirty="0"/>
              <a:t>, </a:t>
            </a:r>
            <a:r>
              <a:rPr lang="en-ID" dirty="0" err="1"/>
              <a:t>jenis</a:t>
            </a:r>
            <a:r>
              <a:rPr lang="en-ID" dirty="0"/>
              <a:t> </a:t>
            </a:r>
            <a:r>
              <a:rPr lang="en-ID" dirty="0" err="1"/>
              <a:t>kelamin</a:t>
            </a:r>
            <a:r>
              <a:rPr lang="en-ID" dirty="0"/>
              <a:t>, </a:t>
            </a:r>
            <a:r>
              <a:rPr lang="en-ID" dirty="0" err="1"/>
              <a:t>kelas</a:t>
            </a:r>
            <a:r>
              <a:rPr lang="en-ID" dirty="0"/>
              <a:t> </a:t>
            </a:r>
            <a:r>
              <a:rPr lang="en-ID" dirty="0" err="1"/>
              <a:t>sosial</a:t>
            </a:r>
            <a:r>
              <a:rPr lang="en-ID" dirty="0"/>
              <a:t>, </a:t>
            </a:r>
            <a:r>
              <a:rPr lang="en-ID" dirty="0" err="1"/>
              <a:t>tarif</a:t>
            </a:r>
            <a:r>
              <a:rPr lang="en-ID" dirty="0"/>
              <a:t>, </a:t>
            </a:r>
            <a:r>
              <a:rPr lang="en-ID" dirty="0" err="1"/>
              <a:t>hingga</a:t>
            </a:r>
            <a:r>
              <a:rPr lang="en-ID" dirty="0"/>
              <a:t> status </a:t>
            </a:r>
            <a:r>
              <a:rPr lang="en-ID" dirty="0" err="1"/>
              <a:t>keselamatan</a:t>
            </a:r>
            <a:r>
              <a:rPr lang="en-ID" dirty="0"/>
              <a:t>. Hal </a:t>
            </a:r>
            <a:r>
              <a:rPr lang="en-ID" dirty="0" err="1"/>
              <a:t>ini</a:t>
            </a:r>
            <a:r>
              <a:rPr lang="en-ID" dirty="0"/>
              <a:t> </a:t>
            </a:r>
            <a:r>
              <a:rPr lang="en-ID" dirty="0" err="1"/>
              <a:t>menjadikannya</a:t>
            </a:r>
            <a:r>
              <a:rPr lang="en-ID" dirty="0"/>
              <a:t> sangat </a:t>
            </a:r>
            <a:r>
              <a:rPr lang="en-ID" dirty="0" err="1"/>
              <a:t>relevan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dirty="0" err="1"/>
              <a:t>dianalisis</a:t>
            </a:r>
            <a:r>
              <a:rPr lang="en-ID" dirty="0"/>
              <a:t> </a:t>
            </a:r>
            <a:r>
              <a:rPr lang="en-ID" dirty="0" err="1"/>
              <a:t>lebih</a:t>
            </a:r>
            <a:r>
              <a:rPr lang="en-ID" dirty="0"/>
              <a:t> </a:t>
            </a:r>
            <a:r>
              <a:rPr lang="en-ID" dirty="0" err="1"/>
              <a:t>lanjut</a:t>
            </a:r>
            <a:r>
              <a:rPr lang="en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656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7F6A-28E5-0CFF-CE7E-0D4B15987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Tujuan </a:t>
            </a:r>
            <a:r>
              <a:rPr lang="en-US" b="1" dirty="0" err="1"/>
              <a:t>analisis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5597A-FCA1-6552-C7E3-3F24DD995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D" dirty="0" err="1"/>
              <a:t>Mengekspl</a:t>
            </a:r>
            <a:r>
              <a:rPr lang="en-US" b="1" dirty="0"/>
              <a:t> </a:t>
            </a:r>
            <a:r>
              <a:rPr lang="en-ID" dirty="0" err="1"/>
              <a:t>orasi</a:t>
            </a:r>
            <a:r>
              <a:rPr lang="en-ID" dirty="0"/>
              <a:t> </a:t>
            </a:r>
            <a:r>
              <a:rPr lang="en-ID" dirty="0" err="1"/>
              <a:t>karakteristik</a:t>
            </a:r>
            <a:r>
              <a:rPr lang="en-ID" dirty="0"/>
              <a:t> data </a:t>
            </a:r>
            <a:r>
              <a:rPr lang="en-ID" dirty="0" err="1"/>
              <a:t>penumpang</a:t>
            </a:r>
            <a:r>
              <a:rPr lang="en-ID" dirty="0"/>
              <a:t> Titanic.</a:t>
            </a:r>
          </a:p>
          <a:p>
            <a:r>
              <a:rPr lang="en-ID" dirty="0" err="1"/>
              <a:t>Melakukan</a:t>
            </a:r>
            <a:r>
              <a:rPr lang="en-ID" dirty="0"/>
              <a:t> </a:t>
            </a:r>
            <a:r>
              <a:rPr lang="en-ID" dirty="0" err="1"/>
              <a:t>pembersihan</a:t>
            </a:r>
            <a:r>
              <a:rPr lang="en-ID" dirty="0"/>
              <a:t> dan </a:t>
            </a:r>
            <a:r>
              <a:rPr lang="en-ID" dirty="0" err="1"/>
              <a:t>pra-pemrosesan</a:t>
            </a:r>
            <a:r>
              <a:rPr lang="en-ID" dirty="0"/>
              <a:t> data (data cleaning &amp; preprocessing).</a:t>
            </a:r>
          </a:p>
          <a:p>
            <a:r>
              <a:rPr lang="en-ID" dirty="0" err="1"/>
              <a:t>Mengidentifikasi</a:t>
            </a:r>
            <a:r>
              <a:rPr lang="en-ID" dirty="0"/>
              <a:t> </a:t>
            </a:r>
            <a:r>
              <a:rPr lang="en-ID" dirty="0" err="1"/>
              <a:t>pola</a:t>
            </a:r>
            <a:r>
              <a:rPr lang="en-ID" dirty="0"/>
              <a:t> dan </a:t>
            </a:r>
            <a:r>
              <a:rPr lang="en-ID" dirty="0" err="1"/>
              <a:t>memperoleh</a:t>
            </a:r>
            <a:r>
              <a:rPr lang="en-ID" dirty="0"/>
              <a:t> insight </a:t>
            </a:r>
            <a:r>
              <a:rPr lang="en-ID" dirty="0" err="1"/>
              <a:t>awal</a:t>
            </a:r>
            <a:r>
              <a:rPr lang="en-ID" dirty="0"/>
              <a:t> </a:t>
            </a:r>
            <a:r>
              <a:rPr lang="en-ID" dirty="0" err="1"/>
              <a:t>melalui</a:t>
            </a:r>
            <a:r>
              <a:rPr lang="en-ID" dirty="0"/>
              <a:t> </a:t>
            </a:r>
            <a:r>
              <a:rPr lang="en-ID" dirty="0" err="1"/>
              <a:t>analisis</a:t>
            </a:r>
            <a:r>
              <a:rPr lang="en-ID" dirty="0"/>
              <a:t> </a:t>
            </a:r>
            <a:r>
              <a:rPr lang="en-ID" dirty="0" err="1"/>
              <a:t>statistik</a:t>
            </a:r>
            <a:r>
              <a:rPr lang="en-ID" dirty="0"/>
              <a:t> dan </a:t>
            </a:r>
            <a:r>
              <a:rPr lang="en-ID" dirty="0" err="1"/>
              <a:t>visualisasi</a:t>
            </a:r>
            <a:r>
              <a:rPr lang="en-ID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201013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902F-DCE2-A502-ACEC-D11DE376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729" y="-67282"/>
            <a:ext cx="9905998" cy="1478570"/>
          </a:xfrm>
        </p:spPr>
        <p:txBody>
          <a:bodyPr/>
          <a:lstStyle/>
          <a:p>
            <a:r>
              <a:rPr lang="en-US" b="1" dirty="0" err="1"/>
              <a:t>Metodologi</a:t>
            </a:r>
            <a:r>
              <a:rPr lang="en-US" b="1" dirty="0"/>
              <a:t> 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AAD30E-2902-5D34-CD03-14F8A7434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29" y="1004176"/>
            <a:ext cx="9905999" cy="4466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pendekatan</a:t>
            </a:r>
            <a:r>
              <a:rPr lang="en-US" dirty="0"/>
              <a:t> Exploratory Data Analysis (EDA),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langkah-langkah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Inspeksi</a:t>
            </a:r>
            <a:r>
              <a:rPr lang="en-US" dirty="0"/>
              <a:t> Awal Data: </a:t>
            </a:r>
            <a:r>
              <a:rPr lang="en-US" dirty="0" err="1"/>
              <a:t>Menggunakan</a:t>
            </a:r>
            <a:r>
              <a:rPr lang="en-US" dirty="0"/>
              <a:t> head(), tail(), sample(), dan info()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dan </a:t>
            </a:r>
            <a:r>
              <a:rPr lang="en-US" dirty="0" err="1"/>
              <a:t>karakteristik</a:t>
            </a:r>
            <a:r>
              <a:rPr lang="en-US" dirty="0"/>
              <a:t> dataset.</a:t>
            </a:r>
            <a:br>
              <a:rPr lang="en-US" dirty="0"/>
            </a:br>
            <a:r>
              <a:rPr lang="en-US" dirty="0"/>
              <a:t>- head()					     - sample()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- tail()					     - info()</a:t>
            </a:r>
          </a:p>
          <a:p>
            <a:pPr marL="457200" indent="-457200">
              <a:buFont typeface="+mj-lt"/>
              <a:buAutoNum type="arabicPeriod"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089E99-5DDF-C0C4-9B9E-3C4209388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991" y="3344602"/>
            <a:ext cx="5035809" cy="1401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3C678-6717-3455-3220-66F9939DB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1" y="5129849"/>
            <a:ext cx="5035809" cy="1549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021ADD-2E3F-68D3-17AA-0AFF4612F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007" y="3344601"/>
            <a:ext cx="4013336" cy="14015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9B690F-3B95-EE18-C968-BDDBD5A22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4007" y="5129849"/>
            <a:ext cx="4013336" cy="154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3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1C90-6611-5031-7FBF-89AB6961A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840" y="-67281"/>
            <a:ext cx="9905998" cy="1478570"/>
          </a:xfrm>
        </p:spPr>
        <p:txBody>
          <a:bodyPr/>
          <a:lstStyle/>
          <a:p>
            <a:r>
              <a:rPr lang="en-US" b="1" dirty="0" err="1"/>
              <a:t>Statistik</a:t>
            </a:r>
            <a:r>
              <a:rPr lang="en-US" b="1" dirty="0"/>
              <a:t> </a:t>
            </a:r>
            <a:r>
              <a:rPr lang="en-US" b="1" dirty="0" err="1"/>
              <a:t>deskriptif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E1FC1-64DA-71E7-A46C-03F11A005F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86" y="939711"/>
            <a:ext cx="6324600" cy="4535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z="1800" dirty="0" err="1"/>
              <a:t>Melihat</a:t>
            </a:r>
            <a:r>
              <a:rPr lang="en-ID" sz="1800" dirty="0"/>
              <a:t> </a:t>
            </a:r>
            <a:r>
              <a:rPr lang="en-ID" sz="1800" dirty="0" err="1"/>
              <a:t>statistik</a:t>
            </a:r>
            <a:r>
              <a:rPr lang="en-ID" sz="1800" dirty="0"/>
              <a:t> </a:t>
            </a:r>
            <a:r>
              <a:rPr lang="en-ID" sz="1800" dirty="0" err="1"/>
              <a:t>deskriptif</a:t>
            </a:r>
            <a:r>
              <a:rPr lang="en-ID" sz="1800" dirty="0"/>
              <a:t>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kolom</a:t>
            </a:r>
            <a:r>
              <a:rPr lang="en-ID" sz="1800" dirty="0"/>
              <a:t> </a:t>
            </a:r>
            <a:r>
              <a:rPr lang="en-ID" sz="1800" dirty="0" err="1"/>
              <a:t>numerik</a:t>
            </a:r>
            <a:r>
              <a:rPr lang="en-ID" sz="1800" dirty="0"/>
              <a:t> </a:t>
            </a:r>
            <a:r>
              <a:rPr lang="en-ID" sz="1800" dirty="0" err="1"/>
              <a:t>seperti</a:t>
            </a:r>
            <a:r>
              <a:rPr lang="en-ID" sz="1800" dirty="0"/>
              <a:t> </a:t>
            </a:r>
            <a:r>
              <a:rPr lang="en-ID" sz="1800" dirty="0" err="1"/>
              <a:t>kolom</a:t>
            </a:r>
            <a:r>
              <a:rPr lang="en-ID" sz="1800" dirty="0"/>
              <a:t> survived dan age:</a:t>
            </a:r>
          </a:p>
          <a:p>
            <a:r>
              <a:rPr lang="en-ID" sz="1800" dirty="0" err="1"/>
              <a:t>Berdasarkan</a:t>
            </a:r>
            <a:r>
              <a:rPr lang="en-ID" sz="1800" dirty="0"/>
              <a:t>  </a:t>
            </a:r>
            <a:r>
              <a:rPr lang="en-ID" sz="1800" dirty="0" err="1"/>
              <a:t>analisis</a:t>
            </a:r>
            <a:r>
              <a:rPr lang="en-ID" sz="1800" dirty="0"/>
              <a:t>  </a:t>
            </a:r>
            <a:r>
              <a:rPr lang="en-ID" sz="1800" dirty="0" err="1"/>
              <a:t>kolom</a:t>
            </a:r>
            <a:r>
              <a:rPr lang="en-ID" sz="1800" dirty="0"/>
              <a:t>  survived,  </a:t>
            </a:r>
            <a:r>
              <a:rPr lang="en-ID" sz="1800" dirty="0" err="1"/>
              <a:t>diketahui</a:t>
            </a:r>
            <a:r>
              <a:rPr lang="en-ID" sz="1800" dirty="0"/>
              <a:t>  </a:t>
            </a:r>
            <a:r>
              <a:rPr lang="en-ID" sz="1800" dirty="0" err="1"/>
              <a:t>bahwa</a:t>
            </a:r>
            <a:r>
              <a:rPr lang="en-ID" sz="1800" dirty="0"/>
              <a:t>  </a:t>
            </a:r>
            <a:r>
              <a:rPr lang="en-ID" sz="1800" dirty="0" err="1"/>
              <a:t>dari</a:t>
            </a:r>
            <a:r>
              <a:rPr lang="en-ID" sz="1800" dirty="0"/>
              <a:t>  total  500  </a:t>
            </a:r>
            <a:r>
              <a:rPr lang="en-ID" sz="1800" dirty="0" err="1"/>
              <a:t>penumpang</a:t>
            </a:r>
            <a:r>
              <a:rPr lang="en-ID" sz="1800" dirty="0"/>
              <a:t>, </a:t>
            </a:r>
            <a:r>
              <a:rPr lang="en-ID" sz="1800" dirty="0" err="1"/>
              <a:t>sekitar</a:t>
            </a:r>
            <a:r>
              <a:rPr lang="en-ID" sz="1800" dirty="0"/>
              <a:t>  54°/o  </a:t>
            </a:r>
            <a:r>
              <a:rPr lang="en-ID" sz="1800" dirty="0" err="1"/>
              <a:t>dinyatakan</a:t>
            </a:r>
            <a:r>
              <a:rPr lang="en-ID" sz="1800" dirty="0"/>
              <a:t>  </a:t>
            </a:r>
            <a:r>
              <a:rPr lang="en-ID" sz="1800" dirty="0" err="1"/>
              <a:t>selamat</a:t>
            </a:r>
            <a:r>
              <a:rPr lang="en-ID" sz="1800" dirty="0"/>
              <a:t>,  </a:t>
            </a:r>
            <a:r>
              <a:rPr lang="en-ID" sz="1800" dirty="0" err="1"/>
              <a:t>sementara</a:t>
            </a:r>
            <a:r>
              <a:rPr lang="en-ID" sz="1800" dirty="0"/>
              <a:t>  </a:t>
            </a:r>
            <a:r>
              <a:rPr lang="en-ID" sz="1800" dirty="0" err="1"/>
              <a:t>sisanya</a:t>
            </a:r>
            <a:r>
              <a:rPr lang="en-ID" sz="1800" dirty="0"/>
              <a:t>  </a:t>
            </a:r>
            <a:r>
              <a:rPr lang="en-ID" sz="1800" dirty="0" err="1"/>
              <a:t>tidak</a:t>
            </a:r>
            <a:r>
              <a:rPr lang="en-ID" sz="1800" dirty="0"/>
              <a:t>  </a:t>
            </a:r>
            <a:r>
              <a:rPr lang="en-ID" sz="1800" dirty="0" err="1"/>
              <a:t>selamat</a:t>
            </a:r>
            <a:r>
              <a:rPr lang="en-ID" sz="1800" dirty="0"/>
              <a:t>.  Data 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menunjukkan</a:t>
            </a:r>
            <a:r>
              <a:rPr lang="en-ID" sz="1800" dirty="0"/>
              <a:t> </a:t>
            </a:r>
            <a:r>
              <a:rPr lang="en-ID" sz="1800" dirty="0" err="1"/>
              <a:t>bahwa</a:t>
            </a:r>
            <a:r>
              <a:rPr lang="en-ID" sz="1800" dirty="0"/>
              <a:t> </a:t>
            </a:r>
            <a:r>
              <a:rPr lang="en-ID" sz="1800" dirty="0" err="1"/>
              <a:t>tingkat</a:t>
            </a:r>
            <a:r>
              <a:rPr lang="en-ID" sz="1800" dirty="0"/>
              <a:t> </a:t>
            </a:r>
            <a:r>
              <a:rPr lang="en-ID" sz="1800" dirty="0" err="1"/>
              <a:t>keselamatan</a:t>
            </a:r>
            <a:r>
              <a:rPr lang="en-ID" sz="1800" dirty="0"/>
              <a:t> </a:t>
            </a:r>
            <a:r>
              <a:rPr lang="en-ID" sz="1800" dirty="0" err="1"/>
              <a:t>penumpang</a:t>
            </a:r>
            <a:r>
              <a:rPr lang="en-ID" sz="1800" dirty="0"/>
              <a:t> </a:t>
            </a:r>
            <a:r>
              <a:rPr lang="en-ID" sz="1800" dirty="0" err="1"/>
              <a:t>cenderung</a:t>
            </a:r>
            <a:r>
              <a:rPr lang="en-ID" sz="1800" dirty="0"/>
              <a:t> </a:t>
            </a:r>
            <a:r>
              <a:rPr lang="en-ID" sz="1800" dirty="0" err="1"/>
              <a:t>seimbang</a:t>
            </a:r>
            <a:r>
              <a:rPr lang="en-ID" sz="1800" dirty="0"/>
              <a:t>, </a:t>
            </a:r>
            <a:r>
              <a:rPr lang="en-ID" sz="1800" dirty="0" err="1"/>
              <a:t>meskipun</a:t>
            </a:r>
            <a:r>
              <a:rPr lang="en-ID" sz="1800" dirty="0"/>
              <a:t> </a:t>
            </a:r>
            <a:r>
              <a:rPr lang="en-ID" sz="1800" dirty="0" err="1"/>
              <a:t>sedikit</a:t>
            </a:r>
            <a:r>
              <a:rPr lang="en-ID" sz="1800" dirty="0"/>
              <a:t> </a:t>
            </a:r>
            <a:r>
              <a:rPr lang="en-ID" sz="1800" dirty="0" err="1"/>
              <a:t>lebih</a:t>
            </a:r>
            <a:r>
              <a:rPr lang="en-ID" sz="1800" dirty="0"/>
              <a:t> </a:t>
            </a:r>
            <a:r>
              <a:rPr lang="en-ID" sz="1800" dirty="0" err="1"/>
              <a:t>banyak</a:t>
            </a:r>
            <a:r>
              <a:rPr lang="en-ID" sz="1800" dirty="0"/>
              <a:t> yang </a:t>
            </a:r>
            <a:r>
              <a:rPr lang="en-ID" sz="1800" dirty="0" err="1"/>
              <a:t>selamat</a:t>
            </a:r>
            <a:r>
              <a:rPr lang="en-ID" sz="1800" dirty="0"/>
              <a:t>. Nilai median (50%)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kolom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adalah</a:t>
            </a:r>
            <a:r>
              <a:rPr lang="en-ID" sz="1800" dirty="0"/>
              <a:t> 1, yang </a:t>
            </a:r>
            <a:r>
              <a:rPr lang="en-ID" sz="1800" dirty="0" err="1"/>
              <a:t>berarti</a:t>
            </a:r>
            <a:r>
              <a:rPr lang="en-ID" sz="1800" dirty="0"/>
              <a:t> </a:t>
            </a:r>
            <a:r>
              <a:rPr lang="en-ID" sz="1800" dirty="0" err="1"/>
              <a:t>sebagian</a:t>
            </a:r>
            <a:r>
              <a:rPr lang="en-ID" sz="1800" dirty="0"/>
              <a:t> </a:t>
            </a:r>
            <a:r>
              <a:rPr lang="en-ID" sz="1800" dirty="0" err="1"/>
              <a:t>besar</a:t>
            </a:r>
            <a:r>
              <a:rPr lang="en-ID" sz="1800" dirty="0"/>
              <a:t> </a:t>
            </a:r>
            <a:r>
              <a:rPr lang="en-ID" sz="1800" dirty="0" err="1"/>
              <a:t>penumpang</a:t>
            </a:r>
            <a:r>
              <a:rPr lang="en-ID" sz="1800" dirty="0"/>
              <a:t> </a:t>
            </a:r>
            <a:r>
              <a:rPr lang="en-ID" sz="1800" dirty="0" err="1"/>
              <a:t>memang</a:t>
            </a:r>
            <a:r>
              <a:rPr lang="en-ID" sz="1800" dirty="0"/>
              <a:t> </a:t>
            </a:r>
            <a:r>
              <a:rPr lang="en-ID" sz="1800" dirty="0" err="1"/>
              <a:t>selamat</a:t>
            </a:r>
            <a:r>
              <a:rPr lang="en-ID" sz="1800" dirty="0"/>
              <a:t>. Karena </a:t>
            </a:r>
            <a:r>
              <a:rPr lang="en-ID" sz="1800" dirty="0" err="1"/>
              <a:t>kolom</a:t>
            </a:r>
            <a:r>
              <a:rPr lang="en-ID" sz="1800" dirty="0"/>
              <a:t>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bersifat</a:t>
            </a:r>
            <a:r>
              <a:rPr lang="en-ID" sz="1800" dirty="0"/>
              <a:t> biner (0 =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selamat</a:t>
            </a:r>
            <a:r>
              <a:rPr lang="en-ID" sz="1800" dirty="0"/>
              <a:t>, 1  = </a:t>
            </a:r>
            <a:r>
              <a:rPr lang="en-ID" sz="1800" dirty="0" err="1"/>
              <a:t>selamat</a:t>
            </a:r>
            <a:r>
              <a:rPr lang="en-ID" sz="1800" dirty="0"/>
              <a:t>),  </a:t>
            </a:r>
            <a:r>
              <a:rPr lang="en-ID" sz="1800" dirty="0" err="1"/>
              <a:t>penyebarannya</a:t>
            </a:r>
            <a:r>
              <a:rPr lang="en-ID" sz="1800" dirty="0"/>
              <a:t>  </a:t>
            </a:r>
            <a:r>
              <a:rPr lang="en-ID" sz="1800" dirty="0" err="1"/>
              <a:t>relatif</a:t>
            </a:r>
            <a:r>
              <a:rPr lang="en-ID" sz="1800" dirty="0"/>
              <a:t> </a:t>
            </a:r>
            <a:r>
              <a:rPr lang="en-ID" sz="1800" dirty="0" err="1"/>
              <a:t>tinggi</a:t>
            </a:r>
            <a:r>
              <a:rPr lang="en-ID" sz="1800" dirty="0"/>
              <a:t>, </a:t>
            </a:r>
            <a:r>
              <a:rPr lang="en-ID" sz="1800" dirty="0" err="1"/>
              <a:t>dengan</a:t>
            </a:r>
            <a:r>
              <a:rPr lang="en-ID" sz="1800" dirty="0"/>
              <a:t>  </a:t>
            </a:r>
            <a:r>
              <a:rPr lang="en-ID" sz="1800" dirty="0" err="1"/>
              <a:t>standar</a:t>
            </a:r>
            <a:r>
              <a:rPr lang="en-ID" sz="1800" dirty="0"/>
              <a:t>  </a:t>
            </a:r>
            <a:r>
              <a:rPr lang="en-ID" sz="1800" dirty="0" err="1"/>
              <a:t>deviasi</a:t>
            </a:r>
            <a:r>
              <a:rPr lang="en-ID" sz="1800" dirty="0"/>
              <a:t> </a:t>
            </a:r>
            <a:r>
              <a:rPr lang="en-ID" sz="1800" dirty="0" err="1"/>
              <a:t>sekitar</a:t>
            </a:r>
            <a:r>
              <a:rPr lang="en-ID" sz="1800" dirty="0"/>
              <a:t> 0.49.</a:t>
            </a:r>
          </a:p>
          <a:p>
            <a:r>
              <a:rPr lang="en-ID" sz="1800" dirty="0"/>
              <a:t>pada </a:t>
            </a:r>
            <a:r>
              <a:rPr lang="en-ID" sz="1800" dirty="0" err="1"/>
              <a:t>kolom</a:t>
            </a:r>
            <a:r>
              <a:rPr lang="en-ID" sz="1800" dirty="0"/>
              <a:t> age,  </a:t>
            </a:r>
            <a:r>
              <a:rPr lang="en-ID" sz="1800" dirty="0" err="1"/>
              <a:t>tercatat</a:t>
            </a:r>
            <a:r>
              <a:rPr lang="en-ID" sz="1800" dirty="0"/>
              <a:t>  </a:t>
            </a:r>
            <a:r>
              <a:rPr lang="en-ID" sz="1800" dirty="0" err="1"/>
              <a:t>bahwa</a:t>
            </a:r>
            <a:r>
              <a:rPr lang="en-ID" sz="1800" dirty="0"/>
              <a:t> </a:t>
            </a:r>
            <a:r>
              <a:rPr lang="en-ID" sz="1800" dirty="0" err="1"/>
              <a:t>hanya</a:t>
            </a:r>
            <a:r>
              <a:rPr lang="en-ID" sz="1800" dirty="0"/>
              <a:t>  451  </a:t>
            </a:r>
            <a:r>
              <a:rPr lang="en-ID" sz="1800" dirty="0" err="1"/>
              <a:t>penumpang</a:t>
            </a:r>
            <a:r>
              <a:rPr lang="en-ID" sz="1800" dirty="0"/>
              <a:t>  yang </a:t>
            </a:r>
            <a:r>
              <a:rPr lang="en-ID" sz="1800" dirty="0" err="1"/>
              <a:t>memiliki</a:t>
            </a:r>
            <a:r>
              <a:rPr lang="en-ID" sz="1800" dirty="0"/>
              <a:t>  data  </a:t>
            </a:r>
            <a:r>
              <a:rPr lang="en-ID" sz="1800" dirty="0" err="1"/>
              <a:t>usia</a:t>
            </a:r>
            <a:r>
              <a:rPr lang="en-ID" sz="1800" dirty="0"/>
              <a:t>, </a:t>
            </a:r>
            <a:r>
              <a:rPr lang="en-ID" sz="1800" dirty="0" err="1"/>
              <a:t>sehingga</a:t>
            </a:r>
            <a:r>
              <a:rPr lang="en-ID" sz="1800" dirty="0"/>
              <a:t> </a:t>
            </a:r>
            <a:r>
              <a:rPr lang="en-ID" sz="1800" dirty="0" err="1"/>
              <a:t>terdapat</a:t>
            </a:r>
            <a:r>
              <a:rPr lang="en-ID" sz="1800" dirty="0"/>
              <a:t> 49 data yang </a:t>
            </a:r>
            <a:r>
              <a:rPr lang="en-ID" sz="1800" dirty="0" err="1"/>
              <a:t>hilang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tidak</a:t>
            </a:r>
            <a:r>
              <a:rPr lang="en-ID" sz="1800" dirty="0"/>
              <a:t> </a:t>
            </a:r>
            <a:r>
              <a:rPr lang="en-ID" sz="1800" dirty="0" err="1"/>
              <a:t>terisi</a:t>
            </a:r>
            <a:r>
              <a:rPr lang="en-ID" sz="1800" dirty="0"/>
              <a:t>. </a:t>
            </a:r>
            <a:r>
              <a:rPr lang="en-ID" sz="1800" dirty="0" err="1"/>
              <a:t>Usia</a:t>
            </a:r>
            <a:r>
              <a:rPr lang="en-ID" sz="1800" dirty="0"/>
              <a:t> </a:t>
            </a:r>
            <a:r>
              <a:rPr lang="en-ID" sz="1800" dirty="0" err="1"/>
              <a:t>penumpang</a:t>
            </a:r>
            <a:r>
              <a:rPr lang="en-ID" sz="1800" dirty="0"/>
              <a:t> </a:t>
            </a:r>
            <a:r>
              <a:rPr lang="en-ID" sz="1800" dirty="0" err="1"/>
              <a:t>berkisar</a:t>
            </a:r>
            <a:r>
              <a:rPr lang="en-ID" sz="1800" dirty="0"/>
              <a:t> </a:t>
            </a:r>
            <a:r>
              <a:rPr lang="en-ID" sz="1800" dirty="0" err="1"/>
              <a:t>antara</a:t>
            </a:r>
            <a:r>
              <a:rPr lang="en-ID" sz="1800" dirty="0"/>
              <a:t> 0.67 </a:t>
            </a:r>
            <a:r>
              <a:rPr lang="en-ID" sz="1800" dirty="0" err="1"/>
              <a:t>tahun</a:t>
            </a:r>
            <a:r>
              <a:rPr lang="en-ID" sz="1800" dirty="0"/>
              <a:t> (</a:t>
            </a:r>
            <a:r>
              <a:rPr lang="en-ID" sz="1800" dirty="0" err="1"/>
              <a:t>sekitar</a:t>
            </a:r>
            <a:r>
              <a:rPr lang="en-ID" sz="1800" dirty="0"/>
              <a:t> 8 </a:t>
            </a:r>
            <a:r>
              <a:rPr lang="en-ID" sz="1800" dirty="0" err="1"/>
              <a:t>bulan</a:t>
            </a:r>
            <a:r>
              <a:rPr lang="en-ID" sz="1800" dirty="0"/>
              <a:t>) </a:t>
            </a:r>
            <a:r>
              <a:rPr lang="en-ID" sz="1800" dirty="0" err="1"/>
              <a:t>hingga</a:t>
            </a:r>
            <a:r>
              <a:rPr lang="en-ID" sz="1800" dirty="0"/>
              <a:t> 80 </a:t>
            </a:r>
            <a:r>
              <a:rPr lang="en-ID" sz="1800" dirty="0" err="1"/>
              <a:t>tahun</a:t>
            </a:r>
            <a:r>
              <a:rPr lang="en-ID" sz="1800" dirty="0"/>
              <a:t>, </a:t>
            </a:r>
            <a:r>
              <a:rPr lang="en-ID" sz="1800" dirty="0" err="1"/>
              <a:t>dengan</a:t>
            </a:r>
            <a:r>
              <a:rPr lang="en-ID" sz="1800" dirty="0"/>
              <a:t> rata-rata </a:t>
            </a:r>
            <a:r>
              <a:rPr lang="en-ID" sz="1800" dirty="0" err="1"/>
              <a:t>usia</a:t>
            </a:r>
            <a:r>
              <a:rPr lang="en-ID" sz="1800" dirty="0"/>
              <a:t> </a:t>
            </a:r>
            <a:r>
              <a:rPr lang="en-ID" sz="1800" dirty="0" err="1"/>
              <a:t>sekitar</a:t>
            </a:r>
            <a:r>
              <a:rPr lang="en-ID" sz="1800" dirty="0"/>
              <a:t> 35.9 </a:t>
            </a:r>
            <a:r>
              <a:rPr lang="en-ID" sz="1800" dirty="0" err="1"/>
              <a:t>tahun</a:t>
            </a:r>
            <a:r>
              <a:rPr lang="en-ID" sz="1800" dirty="0"/>
              <a:t>. </a:t>
            </a:r>
            <a:r>
              <a:rPr lang="en-ID" sz="1800" dirty="0" err="1"/>
              <a:t>Distribusi</a:t>
            </a:r>
            <a:r>
              <a:rPr lang="en-ID" sz="1800" dirty="0"/>
              <a:t> </a:t>
            </a:r>
            <a:r>
              <a:rPr lang="en-ID" sz="1800" dirty="0" err="1"/>
              <a:t>usia</a:t>
            </a:r>
            <a:r>
              <a:rPr lang="en-ID" sz="1800" dirty="0"/>
              <a:t> </a:t>
            </a:r>
            <a:r>
              <a:rPr lang="en-ID" sz="1800" dirty="0" err="1"/>
              <a:t>menunjukkan</a:t>
            </a:r>
            <a:r>
              <a:rPr lang="en-ID" sz="1800" dirty="0"/>
              <a:t> </a:t>
            </a:r>
            <a:r>
              <a:rPr lang="en-ID" sz="1800" dirty="0" err="1"/>
              <a:t>bahwa</a:t>
            </a:r>
            <a:r>
              <a:rPr lang="en-ID" sz="1800" dirty="0"/>
              <a:t> </a:t>
            </a:r>
            <a:r>
              <a:rPr lang="en-ID" sz="1800" dirty="0" err="1"/>
              <a:t>seperempat</a:t>
            </a:r>
            <a:r>
              <a:rPr lang="en-ID" sz="1800" dirty="0"/>
              <a:t> </a:t>
            </a:r>
            <a:r>
              <a:rPr lang="en-ID" sz="1800" dirty="0" err="1"/>
              <a:t>penumpang</a:t>
            </a:r>
            <a:r>
              <a:rPr lang="en-ID" sz="1800" dirty="0"/>
              <a:t> </a:t>
            </a:r>
            <a:r>
              <a:rPr lang="en-ID" sz="1800" dirty="0" err="1"/>
              <a:t>berusia</a:t>
            </a:r>
            <a:r>
              <a:rPr lang="en-ID" sz="1800" dirty="0"/>
              <a:t> di </a:t>
            </a:r>
            <a:r>
              <a:rPr lang="en-ID" sz="1800" dirty="0" err="1"/>
              <a:t>bawah</a:t>
            </a:r>
            <a:r>
              <a:rPr lang="en-ID" sz="1800" dirty="0"/>
              <a:t> 24 </a:t>
            </a:r>
            <a:r>
              <a:rPr lang="en-ID" sz="1800" dirty="0" err="1"/>
              <a:t>tahun</a:t>
            </a:r>
            <a:r>
              <a:rPr lang="en-ID" sz="1800" dirty="0"/>
              <a:t>, dan </a:t>
            </a:r>
            <a:r>
              <a:rPr lang="en-ID" sz="1800" dirty="0" err="1"/>
              <a:t>tiga</a:t>
            </a:r>
            <a:r>
              <a:rPr lang="en-ID" sz="1800" dirty="0"/>
              <a:t> </a:t>
            </a:r>
            <a:r>
              <a:rPr lang="en-ID" sz="1800" dirty="0" err="1"/>
              <a:t>perempat</a:t>
            </a:r>
            <a:r>
              <a:rPr lang="en-ID" sz="1800" dirty="0"/>
              <a:t> </a:t>
            </a:r>
            <a:r>
              <a:rPr lang="en-ID" sz="1800" dirty="0" err="1"/>
              <a:t>lainnya</a:t>
            </a:r>
            <a:r>
              <a:rPr lang="en-ID" sz="1800" dirty="0"/>
              <a:t> di </a:t>
            </a:r>
            <a:r>
              <a:rPr lang="en-ID" sz="1800" dirty="0" err="1"/>
              <a:t>bawah</a:t>
            </a:r>
            <a:r>
              <a:rPr lang="en-ID" sz="1800" dirty="0"/>
              <a:t> 47 </a:t>
            </a:r>
            <a:r>
              <a:rPr lang="en-ID" sz="1800" dirty="0" err="1"/>
              <a:t>tahun</a:t>
            </a:r>
            <a:r>
              <a:rPr lang="en-ID" sz="1800" dirty="0"/>
              <a:t>. Hal </a:t>
            </a:r>
            <a:r>
              <a:rPr lang="en-ID" sz="1800" dirty="0" err="1"/>
              <a:t>ini</a:t>
            </a:r>
            <a:r>
              <a:rPr lang="en-ID" sz="1800" dirty="0"/>
              <a:t> </a:t>
            </a:r>
            <a:r>
              <a:rPr lang="en-ID" sz="1800" dirty="0" err="1"/>
              <a:t>mencerminkan</a:t>
            </a:r>
            <a:r>
              <a:rPr lang="en-ID" sz="1800" dirty="0"/>
              <a:t> </a:t>
            </a:r>
            <a:r>
              <a:rPr lang="en-ID" sz="1800" dirty="0" err="1"/>
              <a:t>adanya</a:t>
            </a:r>
            <a:r>
              <a:rPr lang="en-ID" sz="1800" dirty="0"/>
              <a:t> </a:t>
            </a:r>
            <a:r>
              <a:rPr lang="en-ID" sz="1800" dirty="0" err="1"/>
              <a:t>variasi</a:t>
            </a:r>
            <a:r>
              <a:rPr lang="en-ID" sz="1800" dirty="0"/>
              <a:t> </a:t>
            </a:r>
            <a:r>
              <a:rPr lang="en-ID" sz="1800" dirty="0" err="1"/>
              <a:t>usia</a:t>
            </a:r>
            <a:r>
              <a:rPr lang="en-ID" sz="1800" dirty="0"/>
              <a:t> yang </a:t>
            </a:r>
            <a:r>
              <a:rPr lang="en-ID" sz="1800" dirty="0" err="1"/>
              <a:t>cukup</a:t>
            </a:r>
            <a:r>
              <a:rPr lang="en-ID" sz="1800" dirty="0"/>
              <a:t> </a:t>
            </a:r>
            <a:r>
              <a:rPr lang="en-ID" sz="1800" dirty="0" err="1"/>
              <a:t>luas</a:t>
            </a:r>
            <a:r>
              <a:rPr lang="en-ID" sz="1800" dirty="0"/>
              <a:t>, </a:t>
            </a:r>
            <a:r>
              <a:rPr lang="en-ID" sz="1800" dirty="0" err="1"/>
              <a:t>dari</a:t>
            </a:r>
            <a:r>
              <a:rPr lang="en-ID" sz="1800" dirty="0"/>
              <a:t> </a:t>
            </a:r>
            <a:r>
              <a:rPr lang="en-ID" sz="1800" dirty="0" err="1"/>
              <a:t>bayi</a:t>
            </a:r>
            <a:r>
              <a:rPr lang="en-ID" sz="1800" dirty="0"/>
              <a:t> </a:t>
            </a:r>
            <a:r>
              <a:rPr lang="en-ID" sz="1800" dirty="0" err="1"/>
              <a:t>hingga</a:t>
            </a:r>
            <a:r>
              <a:rPr lang="en-ID" sz="1800" dirty="0"/>
              <a:t> </a:t>
            </a:r>
            <a:r>
              <a:rPr lang="en-ID" sz="1800" dirty="0" err="1"/>
              <a:t>lansia</a:t>
            </a:r>
            <a:r>
              <a:rPr lang="en-ID" sz="1800" dirty="0"/>
              <a:t>, di </a:t>
            </a:r>
            <a:r>
              <a:rPr lang="en-ID" sz="1800" dirty="0" err="1"/>
              <a:t>antara</a:t>
            </a:r>
            <a:r>
              <a:rPr lang="en-ID" sz="1800" dirty="0"/>
              <a:t> </a:t>
            </a:r>
            <a:r>
              <a:rPr lang="en-ID" sz="1800" dirty="0" err="1"/>
              <a:t>penumpang</a:t>
            </a:r>
            <a:r>
              <a:rPr lang="en-ID" sz="1800" dirty="0"/>
              <a:t> Titanic.</a:t>
            </a:r>
          </a:p>
          <a:p>
            <a:pPr marL="0" indent="0">
              <a:buNone/>
            </a:pPr>
            <a:endParaRPr lang="en-ID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3F9F0-BC12-15E6-BF39-17A81E1982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0"/>
          <a:stretch/>
        </p:blipFill>
        <p:spPr>
          <a:xfrm>
            <a:off x="1339795" y="1099302"/>
            <a:ext cx="3852691" cy="51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49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A1B98-0B8C-84BB-4859-64F38FF3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CA07-6F59-4BDB-B130-66689B9E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840" y="-67281"/>
            <a:ext cx="9905998" cy="1478570"/>
          </a:xfrm>
        </p:spPr>
        <p:txBody>
          <a:bodyPr/>
          <a:lstStyle/>
          <a:p>
            <a:r>
              <a:rPr lang="en-US" b="1" dirty="0" err="1"/>
              <a:t>Statistik</a:t>
            </a:r>
            <a:r>
              <a:rPr lang="en-US" b="1" dirty="0"/>
              <a:t> </a:t>
            </a:r>
            <a:r>
              <a:rPr lang="en-US" b="1" dirty="0" err="1"/>
              <a:t>deskriptif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A13C0-CA9C-B244-12A3-9A37E26CA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2486" y="1059457"/>
            <a:ext cx="6324600" cy="45357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D" spc="-10" dirty="0" err="1">
                <a:cs typeface="Calibri"/>
              </a:rPr>
              <a:t>Berdasarkan</a:t>
            </a:r>
            <a:r>
              <a:rPr lang="en-ID" spc="19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hasil</a:t>
            </a:r>
            <a:r>
              <a:rPr lang="en-ID" spc="9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analisis</a:t>
            </a:r>
            <a:r>
              <a:rPr lang="en-ID" spc="6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deskriptif</a:t>
            </a:r>
            <a:r>
              <a:rPr lang="en-ID" dirty="0">
                <a:cs typeface="Calibri"/>
              </a:rPr>
              <a:t>,</a:t>
            </a:r>
            <a:r>
              <a:rPr lang="en-ID" spc="160" dirty="0">
                <a:cs typeface="Calibri"/>
              </a:rPr>
              <a:t> </a:t>
            </a:r>
            <a:r>
              <a:rPr lang="en-ID" spc="-10" dirty="0">
                <a:cs typeface="Calibri"/>
              </a:rPr>
              <a:t>dataset</a:t>
            </a:r>
            <a:r>
              <a:rPr lang="en-ID" spc="130" dirty="0">
                <a:cs typeface="Calibri"/>
              </a:rPr>
              <a:t> </a:t>
            </a:r>
            <a:r>
              <a:rPr lang="en-ID" spc="-10" dirty="0">
                <a:cs typeface="Calibri"/>
              </a:rPr>
              <a:t>Titanic</a:t>
            </a:r>
            <a:r>
              <a:rPr lang="en-ID" spc="114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terdiri</a:t>
            </a:r>
            <a:r>
              <a:rPr lang="en-ID" spc="9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dari</a:t>
            </a:r>
            <a:r>
              <a:rPr lang="en-ID" spc="65" dirty="0">
                <a:cs typeface="Calibri"/>
              </a:rPr>
              <a:t> </a:t>
            </a:r>
            <a:r>
              <a:rPr lang="en-ID" dirty="0">
                <a:cs typeface="Calibri"/>
              </a:rPr>
              <a:t>500</a:t>
            </a:r>
            <a:r>
              <a:rPr lang="en-ID" spc="75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entri</a:t>
            </a:r>
            <a:r>
              <a:rPr lang="en-ID" spc="-1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dengan</a:t>
            </a:r>
            <a:r>
              <a:rPr lang="en-ID" spc="75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informasi</a:t>
            </a:r>
            <a:r>
              <a:rPr lang="en-ID" spc="55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lengkap</a:t>
            </a:r>
            <a:r>
              <a:rPr lang="en-ID" spc="35" dirty="0">
                <a:cs typeface="Calibri"/>
              </a:rPr>
              <a:t> </a:t>
            </a:r>
            <a:r>
              <a:rPr lang="en-ID" dirty="0">
                <a:cs typeface="Calibri"/>
              </a:rPr>
              <a:t>pada</a:t>
            </a:r>
            <a:r>
              <a:rPr lang="en-ID" spc="-3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kolom</a:t>
            </a:r>
            <a:r>
              <a:rPr lang="en-ID" spc="10" dirty="0">
                <a:cs typeface="Calibri"/>
              </a:rPr>
              <a:t> </a:t>
            </a:r>
            <a:r>
              <a:rPr lang="en-ID" dirty="0">
                <a:cs typeface="Calibri"/>
              </a:rPr>
              <a:t>name</a:t>
            </a:r>
            <a:r>
              <a:rPr lang="en-ID" spc="-10" dirty="0">
                <a:cs typeface="Calibri"/>
              </a:rPr>
              <a:t> </a:t>
            </a:r>
            <a:r>
              <a:rPr lang="en-ID" dirty="0">
                <a:cs typeface="Calibri"/>
              </a:rPr>
              <a:t>dan</a:t>
            </a:r>
            <a:r>
              <a:rPr lang="en-ID" spc="-5" dirty="0">
                <a:cs typeface="Calibri"/>
              </a:rPr>
              <a:t> </a:t>
            </a:r>
            <a:r>
              <a:rPr lang="en-ID" dirty="0">
                <a:cs typeface="Calibri"/>
              </a:rPr>
              <a:t>sex,</a:t>
            </a:r>
            <a:r>
              <a:rPr lang="en-ID" spc="-4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namun</a:t>
            </a:r>
            <a:r>
              <a:rPr lang="en-ID" spc="-15" dirty="0">
                <a:cs typeface="Calibri"/>
              </a:rPr>
              <a:t> </a:t>
            </a:r>
            <a:r>
              <a:rPr lang="en-ID" spc="-30" dirty="0" err="1">
                <a:cs typeface="Calibri"/>
              </a:rPr>
              <a:t>terdapat</a:t>
            </a:r>
            <a:r>
              <a:rPr lang="en-ID" spc="25" dirty="0">
                <a:cs typeface="Calibri"/>
              </a:rPr>
              <a:t> </a:t>
            </a:r>
            <a:r>
              <a:rPr lang="en-ID" spc="-25" dirty="0">
                <a:cs typeface="Calibri"/>
              </a:rPr>
              <a:t>49 </a:t>
            </a:r>
            <a:r>
              <a:rPr lang="en-ID" spc="-40" dirty="0">
                <a:cs typeface="Calibri"/>
              </a:rPr>
              <a:t>data</a:t>
            </a:r>
            <a:r>
              <a:rPr lang="en-ID" spc="-75" dirty="0">
                <a:cs typeface="Calibri"/>
              </a:rPr>
              <a:t> </a:t>
            </a:r>
            <a:r>
              <a:rPr lang="en-ID" spc="-30" dirty="0" err="1">
                <a:cs typeface="Calibri"/>
              </a:rPr>
              <a:t>hilang</a:t>
            </a:r>
            <a:r>
              <a:rPr lang="en-ID" spc="-85" dirty="0">
                <a:cs typeface="Calibri"/>
              </a:rPr>
              <a:t> </a:t>
            </a:r>
            <a:r>
              <a:rPr lang="en-ID" spc="-40" dirty="0">
                <a:cs typeface="Calibri"/>
              </a:rPr>
              <a:t>pada</a:t>
            </a:r>
            <a:r>
              <a:rPr lang="en-ID" spc="-80" dirty="0">
                <a:cs typeface="Calibri"/>
              </a:rPr>
              <a:t> </a:t>
            </a:r>
            <a:r>
              <a:rPr lang="en-ID" spc="-40" dirty="0" err="1">
                <a:cs typeface="Calibri"/>
              </a:rPr>
              <a:t>kolom</a:t>
            </a:r>
            <a:r>
              <a:rPr lang="en-ID" spc="-45" dirty="0">
                <a:cs typeface="Calibri"/>
              </a:rPr>
              <a:t> </a:t>
            </a:r>
            <a:r>
              <a:rPr lang="en-ID" spc="-50" dirty="0">
                <a:cs typeface="Calibri"/>
              </a:rPr>
              <a:t>age.</a:t>
            </a:r>
            <a:r>
              <a:rPr lang="en-ID" spc="-85" dirty="0">
                <a:cs typeface="Calibri"/>
              </a:rPr>
              <a:t> </a:t>
            </a:r>
            <a:r>
              <a:rPr lang="en-ID" spc="-80" dirty="0" err="1">
                <a:cs typeface="Calibri"/>
              </a:rPr>
              <a:t>Mayoritas</a:t>
            </a:r>
            <a:r>
              <a:rPr lang="en-ID" spc="-25" dirty="0">
                <a:cs typeface="Calibri"/>
              </a:rPr>
              <a:t> </a:t>
            </a:r>
            <a:r>
              <a:rPr lang="en-ID" spc="-50" dirty="0" err="1">
                <a:cs typeface="Calibri"/>
              </a:rPr>
              <a:t>penumpang</a:t>
            </a:r>
            <a:r>
              <a:rPr lang="en-ID" spc="45" dirty="0">
                <a:cs typeface="Calibri"/>
              </a:rPr>
              <a:t> </a:t>
            </a:r>
            <a:r>
              <a:rPr lang="en-ID" spc="-55" dirty="0" err="1">
                <a:cs typeface="Calibri"/>
              </a:rPr>
              <a:t>berjenis</a:t>
            </a:r>
            <a:r>
              <a:rPr lang="en-ID" spc="-20" dirty="0">
                <a:cs typeface="Calibri"/>
              </a:rPr>
              <a:t> </a:t>
            </a:r>
            <a:r>
              <a:rPr lang="en-ID" spc="-55" dirty="0" err="1">
                <a:cs typeface="Calibri"/>
              </a:rPr>
              <a:t>kelamin</a:t>
            </a:r>
            <a:r>
              <a:rPr lang="en-ID" spc="-60" dirty="0">
                <a:cs typeface="Calibri"/>
              </a:rPr>
              <a:t> </a:t>
            </a:r>
            <a:r>
              <a:rPr lang="en-ID" spc="-80" dirty="0" err="1">
                <a:cs typeface="Calibri"/>
              </a:rPr>
              <a:t>laki-</a:t>
            </a:r>
            <a:r>
              <a:rPr lang="en-ID" spc="-20" dirty="0" err="1">
                <a:cs typeface="Calibri"/>
              </a:rPr>
              <a:t>laki</a:t>
            </a:r>
            <a:r>
              <a:rPr lang="en-ID" spc="-20" dirty="0">
                <a:cs typeface="Calibri"/>
              </a:rPr>
              <a:t> </a:t>
            </a:r>
            <a:r>
              <a:rPr lang="en-ID" dirty="0">
                <a:cs typeface="Calibri"/>
              </a:rPr>
              <a:t>(288</a:t>
            </a:r>
            <a:r>
              <a:rPr lang="en-ID" spc="100" dirty="0">
                <a:cs typeface="Calibri"/>
              </a:rPr>
              <a:t> </a:t>
            </a:r>
            <a:r>
              <a:rPr lang="en-ID" dirty="0">
                <a:cs typeface="Calibri"/>
              </a:rPr>
              <a:t>orang),</a:t>
            </a:r>
            <a:r>
              <a:rPr lang="en-ID" spc="110" dirty="0">
                <a:cs typeface="Calibri"/>
              </a:rPr>
              <a:t> </a:t>
            </a:r>
            <a:r>
              <a:rPr lang="en-ID" dirty="0">
                <a:cs typeface="Calibri"/>
              </a:rPr>
              <a:t>dan</a:t>
            </a:r>
            <a:r>
              <a:rPr lang="en-ID" spc="8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sekitar</a:t>
            </a:r>
            <a:r>
              <a:rPr lang="en-ID" spc="105" dirty="0">
                <a:cs typeface="Calibri"/>
              </a:rPr>
              <a:t> </a:t>
            </a:r>
            <a:r>
              <a:rPr lang="en-ID" dirty="0">
                <a:cs typeface="Calibri"/>
              </a:rPr>
              <a:t>54%</a:t>
            </a:r>
            <a:r>
              <a:rPr lang="en-ID" spc="7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penumpang</a:t>
            </a:r>
            <a:r>
              <a:rPr lang="en-ID" spc="14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tercatat</a:t>
            </a:r>
            <a:r>
              <a:rPr lang="en-ID" spc="11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selamat</a:t>
            </a:r>
            <a:r>
              <a:rPr lang="en-ID" dirty="0">
                <a:cs typeface="Calibri"/>
              </a:rPr>
              <a:t>.</a:t>
            </a:r>
            <a:r>
              <a:rPr lang="en-ID" spc="140" dirty="0">
                <a:cs typeface="Calibri"/>
              </a:rPr>
              <a:t> </a:t>
            </a:r>
            <a:r>
              <a:rPr lang="en-ID" dirty="0">
                <a:cs typeface="Calibri"/>
              </a:rPr>
              <a:t>Kolom</a:t>
            </a:r>
            <a:r>
              <a:rPr lang="en-ID" spc="80" dirty="0">
                <a:cs typeface="Calibri"/>
              </a:rPr>
              <a:t> </a:t>
            </a:r>
            <a:r>
              <a:rPr lang="en-ID" spc="-20" dirty="0">
                <a:cs typeface="Calibri"/>
              </a:rPr>
              <a:t>name </a:t>
            </a:r>
            <a:r>
              <a:rPr lang="en-ID" dirty="0" err="1">
                <a:cs typeface="Calibri"/>
              </a:rPr>
              <a:t>hampir</a:t>
            </a:r>
            <a:r>
              <a:rPr lang="en-ID" spc="105" dirty="0">
                <a:cs typeface="Calibri"/>
              </a:rPr>
              <a:t> </a:t>
            </a:r>
            <a:r>
              <a:rPr lang="en-ID" spc="-30" dirty="0" err="1">
                <a:cs typeface="Calibri"/>
              </a:rPr>
              <a:t>seluruhnya</a:t>
            </a:r>
            <a:r>
              <a:rPr lang="en-ID" spc="17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unik</a:t>
            </a:r>
            <a:r>
              <a:rPr lang="en-ID" dirty="0">
                <a:cs typeface="Calibri"/>
              </a:rPr>
              <a:t>,</a:t>
            </a:r>
            <a:r>
              <a:rPr lang="en-ID" spc="10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hanya</a:t>
            </a:r>
            <a:r>
              <a:rPr lang="en-ID" spc="7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satu</a:t>
            </a:r>
            <a:r>
              <a:rPr lang="en-ID" spc="20" dirty="0">
                <a:cs typeface="Calibri"/>
              </a:rPr>
              <a:t> </a:t>
            </a:r>
            <a:r>
              <a:rPr lang="en-ID" spc="50" dirty="0">
                <a:cs typeface="Calibri"/>
              </a:rPr>
              <a:t>nama</a:t>
            </a:r>
            <a:r>
              <a:rPr lang="en-ID" spc="15" dirty="0">
                <a:cs typeface="Calibri"/>
              </a:rPr>
              <a:t> </a:t>
            </a:r>
            <a:r>
              <a:rPr lang="en-ID" dirty="0">
                <a:cs typeface="Calibri"/>
              </a:rPr>
              <a:t>yang</a:t>
            </a:r>
            <a:r>
              <a:rPr lang="en-ID" spc="30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muncul</a:t>
            </a:r>
            <a:r>
              <a:rPr lang="en-ID" spc="114" dirty="0">
                <a:cs typeface="Calibri"/>
              </a:rPr>
              <a:t> </a:t>
            </a:r>
            <a:r>
              <a:rPr lang="en-ID" dirty="0">
                <a:cs typeface="Calibri"/>
              </a:rPr>
              <a:t>dua kali.</a:t>
            </a:r>
            <a:r>
              <a:rPr lang="en-ID" spc="20" dirty="0">
                <a:cs typeface="Calibri"/>
              </a:rPr>
              <a:t> </a:t>
            </a:r>
            <a:r>
              <a:rPr lang="en-ID" dirty="0">
                <a:cs typeface="Calibri"/>
              </a:rPr>
              <a:t>Data</a:t>
            </a:r>
            <a:r>
              <a:rPr lang="en-ID" spc="55" dirty="0">
                <a:cs typeface="Calibri"/>
              </a:rPr>
              <a:t> </a:t>
            </a:r>
            <a:r>
              <a:rPr lang="en-ID" spc="-25" dirty="0" err="1">
                <a:cs typeface="Calibri"/>
              </a:rPr>
              <a:t>ini</a:t>
            </a:r>
            <a:r>
              <a:rPr lang="en-ID" spc="-25" dirty="0">
                <a:cs typeface="Calibri"/>
              </a:rPr>
              <a:t> </a:t>
            </a:r>
            <a:r>
              <a:rPr lang="en-ID" spc="-20" dirty="0" err="1">
                <a:cs typeface="Calibri"/>
              </a:rPr>
              <a:t>menunjukkan</a:t>
            </a:r>
            <a:r>
              <a:rPr lang="en-ID" spc="25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adanya</a:t>
            </a:r>
            <a:r>
              <a:rPr lang="en-ID" spc="185" dirty="0">
                <a:cs typeface="Calibri"/>
              </a:rPr>
              <a:t> </a:t>
            </a:r>
            <a:r>
              <a:rPr lang="en-ID" dirty="0">
                <a:cs typeface="Calibri"/>
              </a:rPr>
              <a:t>missing</a:t>
            </a:r>
            <a:r>
              <a:rPr lang="en-ID" spc="150" dirty="0">
                <a:cs typeface="Calibri"/>
              </a:rPr>
              <a:t> </a:t>
            </a:r>
            <a:r>
              <a:rPr lang="en-ID" dirty="0">
                <a:cs typeface="Calibri"/>
              </a:rPr>
              <a:t>value</a:t>
            </a:r>
            <a:r>
              <a:rPr lang="en-ID" spc="165" dirty="0">
                <a:cs typeface="Calibri"/>
              </a:rPr>
              <a:t> </a:t>
            </a:r>
            <a:r>
              <a:rPr lang="en-ID" dirty="0">
                <a:cs typeface="Calibri"/>
              </a:rPr>
              <a:t>yang</a:t>
            </a:r>
            <a:r>
              <a:rPr lang="en-ID" spc="13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perlu</a:t>
            </a:r>
            <a:r>
              <a:rPr lang="en-ID" spc="235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ditangani</a:t>
            </a:r>
            <a:r>
              <a:rPr lang="en-ID" spc="21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serta</a:t>
            </a:r>
            <a:r>
              <a:rPr lang="en-ID" spc="190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distribusi</a:t>
            </a:r>
            <a:r>
              <a:rPr lang="en-ID" spc="-10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demografis</a:t>
            </a:r>
            <a:r>
              <a:rPr lang="en-ID" spc="90" dirty="0">
                <a:cs typeface="Calibri"/>
              </a:rPr>
              <a:t>  </a:t>
            </a:r>
            <a:r>
              <a:rPr lang="en-ID" dirty="0">
                <a:cs typeface="Calibri"/>
              </a:rPr>
              <a:t>yang</a:t>
            </a:r>
            <a:r>
              <a:rPr lang="en-ID" spc="35" dirty="0">
                <a:cs typeface="Calibri"/>
              </a:rPr>
              <a:t>  </a:t>
            </a:r>
            <a:r>
              <a:rPr lang="en-ID" dirty="0" err="1">
                <a:cs typeface="Calibri"/>
              </a:rPr>
              <a:t>dapat</a:t>
            </a:r>
            <a:r>
              <a:rPr lang="en-ID" spc="45" dirty="0">
                <a:cs typeface="Calibri"/>
              </a:rPr>
              <a:t>  </a:t>
            </a:r>
            <a:r>
              <a:rPr lang="en-ID" dirty="0" err="1">
                <a:cs typeface="Calibri"/>
              </a:rPr>
              <a:t>dianalisis</a:t>
            </a:r>
            <a:r>
              <a:rPr lang="en-ID" spc="75" dirty="0">
                <a:cs typeface="Calibri"/>
              </a:rPr>
              <a:t>  </a:t>
            </a:r>
            <a:r>
              <a:rPr lang="en-ID" dirty="0" err="1">
                <a:cs typeface="Calibri"/>
              </a:rPr>
              <a:t>lebih</a:t>
            </a:r>
            <a:r>
              <a:rPr lang="en-ID" spc="595" dirty="0">
                <a:cs typeface="Calibri"/>
              </a:rPr>
              <a:t> </a:t>
            </a:r>
            <a:r>
              <a:rPr lang="en-ID" dirty="0" err="1">
                <a:cs typeface="Calibri"/>
              </a:rPr>
              <a:t>lanjut</a:t>
            </a:r>
            <a:r>
              <a:rPr lang="en-ID" spc="60" dirty="0">
                <a:cs typeface="Calibri"/>
              </a:rPr>
              <a:t>  </a:t>
            </a:r>
            <a:r>
              <a:rPr lang="en-ID" dirty="0" err="1">
                <a:cs typeface="Calibri"/>
              </a:rPr>
              <a:t>untuk</a:t>
            </a:r>
            <a:r>
              <a:rPr lang="en-ID" spc="45" dirty="0">
                <a:cs typeface="Calibri"/>
              </a:rPr>
              <a:t>  </a:t>
            </a:r>
            <a:r>
              <a:rPr lang="en-ID" dirty="0" err="1">
                <a:cs typeface="Calibri"/>
              </a:rPr>
              <a:t>memahami</a:t>
            </a:r>
            <a:r>
              <a:rPr lang="en-ID" spc="110" dirty="0">
                <a:cs typeface="Calibri"/>
              </a:rPr>
              <a:t>  </a:t>
            </a:r>
            <a:r>
              <a:rPr lang="en-ID" spc="-20" dirty="0" err="1">
                <a:cs typeface="Calibri"/>
              </a:rPr>
              <a:t>pola</a:t>
            </a:r>
            <a:r>
              <a:rPr lang="en-ID" spc="-20" dirty="0">
                <a:cs typeface="Calibri"/>
              </a:rPr>
              <a:t> </a:t>
            </a:r>
            <a:r>
              <a:rPr lang="en-ID" spc="-55" dirty="0" err="1">
                <a:cs typeface="Calibri"/>
              </a:rPr>
              <a:t>keselamatan</a:t>
            </a:r>
            <a:r>
              <a:rPr lang="en-ID" dirty="0">
                <a:cs typeface="Calibri"/>
              </a:rPr>
              <a:t> </a:t>
            </a:r>
            <a:r>
              <a:rPr lang="en-ID" spc="-10" dirty="0" err="1">
                <a:cs typeface="Calibri"/>
              </a:rPr>
              <a:t>penumpang</a:t>
            </a:r>
            <a:r>
              <a:rPr lang="en-ID" spc="-10" dirty="0">
                <a:cs typeface="Calibri"/>
              </a:rPr>
              <a:t>.</a:t>
            </a:r>
            <a:endParaRPr lang="en-ID" dirty="0">
              <a:cs typeface="Calibri"/>
            </a:endParaRPr>
          </a:p>
          <a:p>
            <a:endParaRPr lang="en-ID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05C88-93BF-8696-CADB-221B11D94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16" y="1249960"/>
            <a:ext cx="3797495" cy="49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99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41A0-9B4A-1042-6E5C-22538F69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89052"/>
            <a:ext cx="9905998" cy="1478570"/>
          </a:xfrm>
        </p:spPr>
        <p:txBody>
          <a:bodyPr/>
          <a:lstStyle/>
          <a:p>
            <a:r>
              <a:rPr lang="en-US" b="1" dirty="0"/>
              <a:t>Data cleaning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7C284-B3D7-2BDB-7DD9-59AF7E0A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073828"/>
            <a:ext cx="5324702" cy="5544686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ID" dirty="0" err="1"/>
              <a:t>Mendeteksi</a:t>
            </a:r>
            <a:r>
              <a:rPr lang="en-ID" spc="145" dirty="0"/>
              <a:t> </a:t>
            </a:r>
            <a:r>
              <a:rPr lang="en-ID" spc="95" dirty="0"/>
              <a:t>dan</a:t>
            </a:r>
            <a:r>
              <a:rPr lang="en-ID" dirty="0"/>
              <a:t> </a:t>
            </a:r>
            <a:r>
              <a:rPr lang="en-ID" spc="95" dirty="0" err="1"/>
              <a:t>menghapus</a:t>
            </a:r>
            <a:r>
              <a:rPr lang="en-ID" spc="80" dirty="0"/>
              <a:t> </a:t>
            </a:r>
            <a:r>
              <a:rPr lang="en-ID" spc="65" dirty="0"/>
              <a:t>data</a:t>
            </a:r>
            <a:r>
              <a:rPr lang="en-ID" spc="-30" dirty="0"/>
              <a:t> </a:t>
            </a:r>
            <a:r>
              <a:rPr lang="en-ID" spc="45" dirty="0" err="1"/>
              <a:t>duplikat</a:t>
            </a:r>
            <a:r>
              <a:rPr lang="en-ID" spc="45" dirty="0"/>
              <a:t>:</a:t>
            </a:r>
            <a:endParaRPr lang="en-ID" sz="2400" spc="45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2400" dirty="0" err="1"/>
              <a:t>Terdapat</a:t>
            </a:r>
            <a:r>
              <a:rPr lang="en-ID" sz="2400" spc="570" dirty="0"/>
              <a:t> </a:t>
            </a:r>
            <a:r>
              <a:rPr lang="en-ID" sz="2400" dirty="0"/>
              <a:t>data</a:t>
            </a:r>
            <a:r>
              <a:rPr lang="en-ID" sz="2400" spc="540" dirty="0"/>
              <a:t> </a:t>
            </a:r>
            <a:r>
              <a:rPr lang="en-ID" sz="2400" dirty="0" err="1"/>
              <a:t>duplikat</a:t>
            </a:r>
            <a:r>
              <a:rPr lang="en-ID" sz="2400" spc="520" dirty="0"/>
              <a:t> </a:t>
            </a:r>
            <a:r>
              <a:rPr lang="en-ID" sz="2400" dirty="0" err="1"/>
              <a:t>untuk</a:t>
            </a:r>
            <a:r>
              <a:rPr lang="en-ID" sz="2400" spc="515" dirty="0"/>
              <a:t> </a:t>
            </a:r>
            <a:r>
              <a:rPr lang="en-ID" sz="2400" dirty="0" err="1"/>
              <a:t>penumpang</a:t>
            </a:r>
            <a:r>
              <a:rPr lang="en-ID" sz="2400" spc="585" dirty="0"/>
              <a:t> </a:t>
            </a:r>
            <a:r>
              <a:rPr lang="en-ID" sz="2400" spc="-10" dirty="0" err="1"/>
              <a:t>bernama</a:t>
            </a:r>
            <a:r>
              <a:rPr lang="en-ID" sz="2400" spc="-10" dirty="0"/>
              <a:t> </a:t>
            </a:r>
            <a:r>
              <a:rPr lang="en-ID" sz="2400" dirty="0"/>
              <a:t>Eustis,</a:t>
            </a:r>
            <a:r>
              <a:rPr lang="en-ID" sz="2400" spc="455" dirty="0"/>
              <a:t> </a:t>
            </a:r>
            <a:r>
              <a:rPr lang="en-ID" sz="2400" dirty="0"/>
              <a:t>Miss.</a:t>
            </a:r>
            <a:r>
              <a:rPr lang="en-ID" sz="2400" spc="380" dirty="0"/>
              <a:t> </a:t>
            </a:r>
            <a:r>
              <a:rPr lang="en-ID" sz="2400" dirty="0"/>
              <a:t>Elizabeth</a:t>
            </a:r>
            <a:r>
              <a:rPr lang="en-ID" sz="2400" spc="465" dirty="0"/>
              <a:t> </a:t>
            </a:r>
            <a:r>
              <a:rPr lang="en-ID" sz="2400" dirty="0"/>
              <a:t>Mussey.</a:t>
            </a:r>
            <a:r>
              <a:rPr lang="en-ID" sz="2400" spc="545" dirty="0"/>
              <a:t> </a:t>
            </a:r>
            <a:r>
              <a:rPr lang="en-ID" sz="2400" dirty="0" err="1"/>
              <a:t>Duplikasi</a:t>
            </a:r>
            <a:r>
              <a:rPr lang="en-ID" sz="2400" spc="590" dirty="0"/>
              <a:t> </a:t>
            </a:r>
            <a:r>
              <a:rPr lang="en-ID" sz="2400" dirty="0" err="1"/>
              <a:t>seperti</a:t>
            </a:r>
            <a:r>
              <a:rPr lang="en-ID" sz="2400" spc="560" dirty="0"/>
              <a:t> </a:t>
            </a:r>
            <a:r>
              <a:rPr lang="en-ID" sz="2400" spc="-25" dirty="0" err="1"/>
              <a:t>ini</a:t>
            </a:r>
            <a:r>
              <a:rPr lang="en-ID" sz="2400" spc="-25" dirty="0"/>
              <a:t> </a:t>
            </a:r>
            <a:r>
              <a:rPr lang="en-ID" sz="2400" dirty="0" err="1"/>
              <a:t>kemungkinan</a:t>
            </a:r>
            <a:r>
              <a:rPr lang="en-ID" sz="2400" spc="390" dirty="0"/>
              <a:t> </a:t>
            </a:r>
            <a:r>
              <a:rPr lang="en-ID" sz="2400" dirty="0" err="1"/>
              <a:t>merupakan</a:t>
            </a:r>
            <a:r>
              <a:rPr lang="en-ID" sz="2400" spc="375" dirty="0"/>
              <a:t> </a:t>
            </a:r>
            <a:r>
              <a:rPr lang="en-ID" sz="2400" dirty="0" err="1"/>
              <a:t>kesalahan</a:t>
            </a:r>
            <a:r>
              <a:rPr lang="en-ID" sz="2400" spc="380" dirty="0"/>
              <a:t> </a:t>
            </a:r>
            <a:r>
              <a:rPr lang="en-ID" sz="2400" dirty="0" err="1"/>
              <a:t>pencatatan</a:t>
            </a:r>
            <a:r>
              <a:rPr lang="en-ID" sz="2400" spc="420" dirty="0"/>
              <a:t> </a:t>
            </a:r>
            <a:r>
              <a:rPr lang="en-ID" sz="2400" spc="-25" dirty="0"/>
              <a:t>dan </a:t>
            </a:r>
            <a:r>
              <a:rPr lang="en-ID" sz="2400" spc="-35" dirty="0" err="1"/>
              <a:t>perlu</a:t>
            </a:r>
            <a:r>
              <a:rPr lang="en-ID" sz="2400" spc="-100" dirty="0"/>
              <a:t> </a:t>
            </a:r>
            <a:r>
              <a:rPr lang="en-ID" sz="2400" spc="-45" dirty="0" err="1"/>
              <a:t>dihapus</a:t>
            </a:r>
            <a:r>
              <a:rPr lang="en-ID" sz="2400" spc="-40" dirty="0"/>
              <a:t> </a:t>
            </a:r>
            <a:r>
              <a:rPr lang="en-ID" sz="2400" spc="-20" dirty="0"/>
              <a:t>salah</a:t>
            </a:r>
            <a:r>
              <a:rPr lang="en-ID" sz="2400" spc="-80" dirty="0"/>
              <a:t> </a:t>
            </a:r>
            <a:r>
              <a:rPr lang="en-ID" sz="2400" spc="-10" dirty="0" err="1"/>
              <a:t>satunya</a:t>
            </a:r>
            <a:endParaRPr lang="en-ID" sz="2400" spc="-10" dirty="0"/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en-ID" sz="2400" spc="-85" dirty="0" err="1">
                <a:latin typeface="Calibri"/>
                <a:cs typeface="Calibri"/>
              </a:rPr>
              <a:t>Menghandle</a:t>
            </a:r>
            <a:r>
              <a:rPr lang="en-ID" sz="2400" spc="30" dirty="0">
                <a:latin typeface="Calibri"/>
                <a:cs typeface="Calibri"/>
              </a:rPr>
              <a:t> </a:t>
            </a:r>
            <a:r>
              <a:rPr lang="en-ID" sz="2400" spc="-45" dirty="0" err="1">
                <a:latin typeface="Calibri"/>
                <a:cs typeface="Calibri"/>
              </a:rPr>
              <a:t>duplikat</a:t>
            </a:r>
            <a:r>
              <a:rPr lang="en-ID" sz="2400" spc="-60" dirty="0">
                <a:latin typeface="Calibri"/>
                <a:cs typeface="Calibri"/>
              </a:rPr>
              <a:t> </a:t>
            </a:r>
            <a:r>
              <a:rPr lang="en-ID" sz="2400" spc="-50" dirty="0">
                <a:latin typeface="Calibri"/>
                <a:cs typeface="Calibri"/>
              </a:rPr>
              <a:t>data</a:t>
            </a:r>
            <a:r>
              <a:rPr lang="en-ID" sz="2400" spc="-85" dirty="0">
                <a:latin typeface="Calibri"/>
                <a:cs typeface="Calibri"/>
              </a:rPr>
              <a:t> </a:t>
            </a:r>
            <a:r>
              <a:rPr lang="en-ID" sz="2400" spc="-60" dirty="0" err="1">
                <a:latin typeface="Calibri"/>
                <a:cs typeface="Calibri"/>
              </a:rPr>
              <a:t>dengan</a:t>
            </a:r>
            <a:r>
              <a:rPr lang="en-ID" sz="2400" spc="-70" dirty="0">
                <a:latin typeface="Calibri"/>
                <a:cs typeface="Calibri"/>
              </a:rPr>
              <a:t> </a:t>
            </a:r>
            <a:r>
              <a:rPr lang="en-ID" sz="2400" spc="-25" dirty="0">
                <a:latin typeface="Calibri"/>
                <a:cs typeface="Calibri"/>
              </a:rPr>
              <a:t>syntax</a:t>
            </a:r>
            <a:r>
              <a:rPr lang="en-ID" sz="2400" spc="-45" dirty="0">
                <a:latin typeface="Calibri"/>
                <a:cs typeface="Calibri"/>
              </a:rPr>
              <a:t> </a:t>
            </a:r>
            <a:r>
              <a:rPr lang="en-ID" sz="2400" spc="-45" dirty="0" err="1">
                <a:latin typeface="Calibri"/>
                <a:cs typeface="Calibri"/>
              </a:rPr>
              <a:t>gambar</a:t>
            </a:r>
            <a:r>
              <a:rPr lang="en-ID" sz="2400" spc="-45" dirty="0">
                <a:latin typeface="Calibri"/>
                <a:cs typeface="Calibri"/>
              </a:rPr>
              <a:t> </a:t>
            </a:r>
            <a:r>
              <a:rPr lang="en-ID" sz="2400" spc="-45" dirty="0" err="1">
                <a:latin typeface="Calibri"/>
                <a:cs typeface="Calibri"/>
              </a:rPr>
              <a:t>dibawah</a:t>
            </a:r>
            <a:r>
              <a:rPr lang="en-ID" sz="2400" spc="-45" dirty="0">
                <a:latin typeface="Calibri"/>
                <a:cs typeface="Calibri"/>
              </a:rPr>
              <a:t> </a:t>
            </a:r>
            <a:r>
              <a:rPr lang="en-ID" sz="2400" spc="-45" dirty="0" err="1">
                <a:latin typeface="Calibri"/>
                <a:cs typeface="Calibri"/>
              </a:rPr>
              <a:t>ini</a:t>
            </a:r>
            <a:endParaRPr lang="en-ID" sz="2400" dirty="0"/>
          </a:p>
          <a:p>
            <a:pPr marL="0" indent="0">
              <a:buNone/>
            </a:pPr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25B1F5-2D6D-92B4-A275-4B28BD2DD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5" y="1953943"/>
            <a:ext cx="4581296" cy="1986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5799E8-51F9-5D4F-AE30-A7ED0989C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85" y="4915776"/>
            <a:ext cx="4797958" cy="1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409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32E2-9EAA-ECAF-79AC-2E3413189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78169"/>
            <a:ext cx="9905998" cy="1478570"/>
          </a:xfrm>
        </p:spPr>
        <p:txBody>
          <a:bodyPr/>
          <a:lstStyle/>
          <a:p>
            <a:r>
              <a:rPr lang="en-US" b="1" dirty="0"/>
              <a:t>DATA CLEANING</a:t>
            </a:r>
            <a:endParaRPr lang="en-ID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C4A6-75BD-EA41-0C84-11A7533BF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986744"/>
            <a:ext cx="5847217" cy="1625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D" sz="1800" i="0" dirty="0" err="1">
                <a:cs typeface="Calibri"/>
              </a:rPr>
              <a:t>Menghitung</a:t>
            </a:r>
            <a:r>
              <a:rPr lang="en-ID" sz="1800" i="0" spc="305" dirty="0">
                <a:cs typeface="Calibri"/>
              </a:rPr>
              <a:t> </a:t>
            </a:r>
            <a:r>
              <a:rPr lang="en-ID" sz="1800" i="0" spc="65" dirty="0">
                <a:cs typeface="Calibri"/>
              </a:rPr>
              <a:t>dan</a:t>
            </a:r>
            <a:r>
              <a:rPr lang="en-ID" sz="1800" i="0" spc="-25" dirty="0">
                <a:cs typeface="Calibri"/>
              </a:rPr>
              <a:t> </a:t>
            </a:r>
            <a:r>
              <a:rPr lang="en-ID" sz="1800" i="0" dirty="0" err="1">
                <a:cs typeface="Calibri"/>
              </a:rPr>
              <a:t>menangani</a:t>
            </a:r>
            <a:r>
              <a:rPr lang="en-ID" sz="1800" i="0" spc="175" dirty="0">
                <a:cs typeface="Calibri"/>
              </a:rPr>
              <a:t> </a:t>
            </a:r>
            <a:r>
              <a:rPr lang="en-ID" sz="1800" i="0" spc="50" dirty="0">
                <a:cs typeface="Calibri"/>
              </a:rPr>
              <a:t>missing</a:t>
            </a:r>
            <a:r>
              <a:rPr lang="en-ID" sz="1800" i="0" spc="225" dirty="0">
                <a:cs typeface="Calibri"/>
              </a:rPr>
              <a:t> </a:t>
            </a:r>
            <a:r>
              <a:rPr lang="en-ID" sz="1800" i="0" spc="-10" dirty="0">
                <a:cs typeface="Calibri"/>
              </a:rPr>
              <a:t>value:</a:t>
            </a:r>
          </a:p>
          <a:p>
            <a:r>
              <a:rPr lang="en-ID" sz="1800" spc="-55" dirty="0">
                <a:cs typeface="Calibri"/>
              </a:rPr>
              <a:t>Kolom</a:t>
            </a:r>
            <a:r>
              <a:rPr lang="en-ID" sz="1800" dirty="0">
                <a:cs typeface="Calibri"/>
              </a:rPr>
              <a:t> age</a:t>
            </a:r>
            <a:r>
              <a:rPr lang="en-ID" sz="1800" spc="-55" dirty="0">
                <a:cs typeface="Calibri"/>
              </a:rPr>
              <a:t> </a:t>
            </a:r>
            <a:r>
              <a:rPr lang="en-ID" sz="1800" spc="-25" dirty="0" err="1">
                <a:cs typeface="Calibri"/>
              </a:rPr>
              <a:t>memili</a:t>
            </a:r>
            <a:r>
              <a:rPr lang="en-ID" sz="1800" dirty="0" err="1">
                <a:cs typeface="Calibri"/>
              </a:rPr>
              <a:t>ki</a:t>
            </a:r>
            <a:r>
              <a:rPr lang="en-ID" sz="1800" spc="-135" dirty="0">
                <a:cs typeface="Calibri"/>
              </a:rPr>
              <a:t> </a:t>
            </a:r>
            <a:r>
              <a:rPr lang="en-ID" sz="1800" spc="-80" dirty="0">
                <a:cs typeface="Calibri"/>
              </a:rPr>
              <a:t>451</a:t>
            </a:r>
            <a:r>
              <a:rPr lang="en-ID" sz="1800" spc="10" dirty="0">
                <a:cs typeface="Calibri"/>
              </a:rPr>
              <a:t> </a:t>
            </a:r>
            <a:r>
              <a:rPr lang="en-ID" sz="1800" spc="-30" dirty="0" err="1">
                <a:cs typeface="Calibri"/>
              </a:rPr>
              <a:t>dari</a:t>
            </a:r>
            <a:r>
              <a:rPr lang="en-ID" sz="1800" spc="-105" dirty="0">
                <a:cs typeface="Calibri"/>
              </a:rPr>
              <a:t> </a:t>
            </a:r>
            <a:r>
              <a:rPr lang="en-ID" sz="1800" spc="-50" dirty="0">
                <a:cs typeface="Calibri"/>
              </a:rPr>
              <a:t>500</a:t>
            </a:r>
            <a:r>
              <a:rPr lang="en-ID" sz="1800" spc="-85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nilai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45" dirty="0" err="1">
                <a:cs typeface="Calibri"/>
              </a:rPr>
              <a:t>artinya</a:t>
            </a:r>
            <a:r>
              <a:rPr lang="en-ID" sz="1800" spc="120" dirty="0">
                <a:cs typeface="Calibri"/>
              </a:rPr>
              <a:t> </a:t>
            </a:r>
            <a:r>
              <a:rPr lang="en-ID" sz="1800" spc="-65" dirty="0" err="1">
                <a:cs typeface="Calibri"/>
              </a:rPr>
              <a:t>terdapat</a:t>
            </a:r>
            <a:r>
              <a:rPr lang="en-ID" sz="1800" spc="40" dirty="0">
                <a:cs typeface="Calibri"/>
              </a:rPr>
              <a:t> </a:t>
            </a:r>
            <a:r>
              <a:rPr lang="en-ID" sz="1800" spc="-50" dirty="0">
                <a:cs typeface="Calibri"/>
              </a:rPr>
              <a:t>49</a:t>
            </a:r>
            <a:r>
              <a:rPr lang="en-ID" sz="1800" spc="-75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missing</a:t>
            </a:r>
            <a:r>
              <a:rPr lang="en-ID" sz="1800" spc="40" dirty="0">
                <a:cs typeface="Calibri"/>
              </a:rPr>
              <a:t> </a:t>
            </a:r>
            <a:r>
              <a:rPr lang="en-ID" sz="1800" spc="-10" dirty="0">
                <a:cs typeface="Calibri"/>
              </a:rPr>
              <a:t>value.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5DAB4F-D878-E29F-8943-2EDA638B5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479" y="2180662"/>
            <a:ext cx="1941082" cy="20177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76C022-8978-E940-BF98-659C6A00F69D}"/>
              </a:ext>
            </a:extLst>
          </p:cNvPr>
          <p:cNvSpPr txBox="1">
            <a:spLocks/>
          </p:cNvSpPr>
          <p:nvPr/>
        </p:nvSpPr>
        <p:spPr>
          <a:xfrm>
            <a:off x="6671352" y="1433062"/>
            <a:ext cx="5847217" cy="994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 spc="-10" dirty="0">
                <a:cs typeface="Calibri"/>
              </a:rPr>
              <a:t>Kolom age </a:t>
            </a:r>
            <a:r>
              <a:rPr lang="en-ID" sz="1800" spc="-10" dirty="0" err="1">
                <a:cs typeface="Calibri"/>
              </a:rPr>
              <a:t>memiliki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nilai</a:t>
            </a:r>
            <a:r>
              <a:rPr lang="en-ID" sz="1800" spc="-10" dirty="0">
                <a:cs typeface="Calibri"/>
              </a:rPr>
              <a:t> 9.8 </a:t>
            </a:r>
            <a:r>
              <a:rPr lang="en-ID" sz="1800" spc="-10" dirty="0" err="1">
                <a:cs typeface="Calibri"/>
              </a:rPr>
              <a:t>artinya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terdapat</a:t>
            </a:r>
            <a:r>
              <a:rPr lang="en-ID" sz="1800" spc="-10" dirty="0">
                <a:cs typeface="Calibri"/>
              </a:rPr>
              <a:t> 9.8% </a:t>
            </a:r>
            <a:r>
              <a:rPr lang="en-ID" sz="1800" spc="-10" dirty="0" err="1">
                <a:cs typeface="Calibri"/>
              </a:rPr>
              <a:t>presentasi</a:t>
            </a:r>
            <a:r>
              <a:rPr lang="en-ID" sz="1800" spc="-10" dirty="0">
                <a:cs typeface="Calibri"/>
              </a:rPr>
              <a:t> missing value.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7FC883-4BEF-ECA9-5F2D-FB701066F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394" y="2180663"/>
            <a:ext cx="1886047" cy="201771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A0D3BE4-849A-B249-B337-0EEEE49D26BE}"/>
              </a:ext>
            </a:extLst>
          </p:cNvPr>
          <p:cNvSpPr txBox="1">
            <a:spLocks/>
          </p:cNvSpPr>
          <p:nvPr/>
        </p:nvSpPr>
        <p:spPr>
          <a:xfrm>
            <a:off x="1141413" y="4198379"/>
            <a:ext cx="5562598" cy="2478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1800" dirty="0">
                <a:cs typeface="Calibri"/>
              </a:rPr>
              <a:t>Data</a:t>
            </a:r>
            <a:r>
              <a:rPr lang="en-ID" sz="1800" spc="15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Titanic</a:t>
            </a:r>
            <a:r>
              <a:rPr lang="en-ID" sz="1800" spc="4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dibersihkan</a:t>
            </a:r>
            <a:r>
              <a:rPr lang="en-ID" sz="1800" spc="90" dirty="0">
                <a:cs typeface="Calibri"/>
              </a:rPr>
              <a:t> </a:t>
            </a:r>
            <a:r>
              <a:rPr lang="en-ID" sz="1800" spc="-30" dirty="0" err="1">
                <a:cs typeface="Calibri"/>
              </a:rPr>
              <a:t>dengan</a:t>
            </a:r>
            <a:r>
              <a:rPr lang="en-ID" sz="1800" spc="-3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menghapus</a:t>
            </a:r>
            <a:r>
              <a:rPr lang="en-ID" sz="1800" spc="175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baris</a:t>
            </a:r>
            <a:r>
              <a:rPr lang="en-ID" sz="1800" spc="10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duplikat</a:t>
            </a:r>
            <a:r>
              <a:rPr lang="en-ID" sz="1800" spc="150" dirty="0">
                <a:cs typeface="Calibri"/>
              </a:rPr>
              <a:t> </a:t>
            </a:r>
            <a:r>
              <a:rPr lang="en-ID" sz="1800" spc="-20" dirty="0">
                <a:cs typeface="Calibri"/>
              </a:rPr>
              <a:t>agar </a:t>
            </a:r>
            <a:r>
              <a:rPr lang="en-ID" sz="1800" spc="50" dirty="0" err="1">
                <a:cs typeface="Calibri"/>
              </a:rPr>
              <a:t>analisis</a:t>
            </a:r>
            <a:r>
              <a:rPr lang="en-ID" sz="1800" spc="75" dirty="0">
                <a:cs typeface="Calibri"/>
              </a:rPr>
              <a:t> </a:t>
            </a:r>
            <a:r>
              <a:rPr lang="en-ID" sz="1800" spc="65" dirty="0" err="1">
                <a:cs typeface="Calibri"/>
              </a:rPr>
              <a:t>tidak</a:t>
            </a:r>
            <a:r>
              <a:rPr lang="en-ID" sz="1800" spc="530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bias.</a:t>
            </a:r>
            <a:r>
              <a:rPr lang="en-ID" sz="1800" spc="35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Nilai</a:t>
            </a:r>
            <a:r>
              <a:rPr lang="en-ID" sz="1800" spc="75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kosong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pada</a:t>
            </a:r>
            <a:r>
              <a:rPr lang="en-ID" sz="1800" spc="-35" dirty="0">
                <a:cs typeface="Calibri"/>
              </a:rPr>
              <a:t> </a:t>
            </a:r>
            <a:r>
              <a:rPr lang="en-ID" sz="1800" spc="-20" dirty="0" err="1">
                <a:cs typeface="Calibri"/>
              </a:rPr>
              <a:t>kolom</a:t>
            </a:r>
            <a:r>
              <a:rPr lang="en-ID" sz="1800" spc="10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age</a:t>
            </a:r>
            <a:r>
              <a:rPr lang="en-ID" sz="1800" spc="-3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diisi</a:t>
            </a:r>
            <a:r>
              <a:rPr lang="en-ID" sz="1800" spc="15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dengan</a:t>
            </a:r>
            <a:r>
              <a:rPr lang="en-ID" sz="1800" spc="20" dirty="0">
                <a:cs typeface="Calibri"/>
              </a:rPr>
              <a:t> </a:t>
            </a:r>
            <a:r>
              <a:rPr lang="en-ID" sz="1800" spc="-10" dirty="0">
                <a:cs typeface="Calibri"/>
              </a:rPr>
              <a:t>rata-</a:t>
            </a:r>
            <a:r>
              <a:rPr lang="en-ID" sz="1800" spc="90" dirty="0">
                <a:cs typeface="Calibri"/>
              </a:rPr>
              <a:t>rata</a:t>
            </a:r>
            <a:r>
              <a:rPr lang="en-ID" sz="1800" spc="450" dirty="0">
                <a:cs typeface="Calibri"/>
              </a:rPr>
              <a:t> </a:t>
            </a:r>
            <a:r>
              <a:rPr lang="en-ID" sz="1800" spc="80" dirty="0" err="1">
                <a:cs typeface="Calibri"/>
              </a:rPr>
              <a:t>usia</a:t>
            </a:r>
            <a:r>
              <a:rPr lang="en-ID" sz="1800" spc="509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menggunakan</a:t>
            </a:r>
            <a:r>
              <a:rPr lang="en-ID" sz="1800" spc="95" dirty="0">
                <a:cs typeface="Calibri"/>
              </a:rPr>
              <a:t>  </a:t>
            </a:r>
            <a:r>
              <a:rPr lang="en-ID" sz="1800" spc="-45" dirty="0" err="1">
                <a:cs typeface="Calibri"/>
              </a:rPr>
              <a:t>metode</a:t>
            </a:r>
            <a:r>
              <a:rPr lang="en-ID" sz="1800" spc="-45" dirty="0">
                <a:cs typeface="Calibri"/>
              </a:rPr>
              <a:t> </a:t>
            </a:r>
            <a:r>
              <a:rPr lang="en-ID" sz="1800" spc="50" dirty="0" err="1">
                <a:cs typeface="Calibri"/>
              </a:rPr>
              <a:t>imputasi</a:t>
            </a:r>
            <a:r>
              <a:rPr lang="en-ID" sz="1800" spc="50" dirty="0">
                <a:cs typeface="Calibri"/>
              </a:rPr>
              <a:t>.</a:t>
            </a:r>
            <a:r>
              <a:rPr lang="en-ID" sz="1800" spc="42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Setelah</a:t>
            </a:r>
            <a:r>
              <a:rPr lang="en-ID" sz="1800" spc="41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itu</a:t>
            </a:r>
            <a:r>
              <a:rPr lang="en-ID" sz="1800" dirty="0">
                <a:cs typeface="Calibri"/>
              </a:rPr>
              <a:t>,</a:t>
            </a:r>
            <a:r>
              <a:rPr lang="en-ID" sz="1800" spc="405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dicek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35" dirty="0" err="1">
                <a:cs typeface="Calibri"/>
              </a:rPr>
              <a:t>kembali</a:t>
            </a:r>
            <a:r>
              <a:rPr lang="en-ID" sz="1800" spc="-45" dirty="0">
                <a:cs typeface="Calibri"/>
              </a:rPr>
              <a:t> </a:t>
            </a:r>
            <a:r>
              <a:rPr lang="en-ID" sz="1800" spc="-10" dirty="0">
                <a:cs typeface="Calibri"/>
              </a:rPr>
              <a:t>missing</a:t>
            </a:r>
            <a:r>
              <a:rPr lang="en-ID" sz="1800" spc="-75" dirty="0">
                <a:cs typeface="Calibri"/>
              </a:rPr>
              <a:t> </a:t>
            </a:r>
            <a:r>
              <a:rPr lang="en-ID" sz="1800" spc="-20" dirty="0">
                <a:cs typeface="Calibri"/>
              </a:rPr>
              <a:t>value</a:t>
            </a:r>
            <a:r>
              <a:rPr lang="en-ID" sz="1800" spc="-95" dirty="0">
                <a:cs typeface="Calibri"/>
              </a:rPr>
              <a:t> </a:t>
            </a:r>
            <a:r>
              <a:rPr lang="en-ID" sz="1800" dirty="0">
                <a:cs typeface="Calibri"/>
              </a:rPr>
              <a:t>dan</a:t>
            </a:r>
            <a:r>
              <a:rPr lang="en-ID" sz="1800" spc="-110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hasilnya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25" dirty="0" err="1">
                <a:cs typeface="Calibri"/>
              </a:rPr>
              <a:t>menunjukkan</a:t>
            </a:r>
            <a:r>
              <a:rPr lang="en-ID" sz="1800" spc="-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semua</a:t>
            </a:r>
            <a:r>
              <a:rPr lang="en-ID" sz="1800" spc="-6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kolom</a:t>
            </a:r>
            <a:r>
              <a:rPr lang="en-ID" sz="1800" spc="-40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sudah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bersih</a:t>
            </a:r>
            <a:r>
              <a:rPr lang="en-ID" sz="1800" spc="39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dari</a:t>
            </a:r>
            <a:r>
              <a:rPr lang="en-ID" sz="1800" spc="36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nilai</a:t>
            </a:r>
            <a:r>
              <a:rPr lang="en-ID" sz="1800" spc="330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kosong</a:t>
            </a:r>
            <a:r>
              <a:rPr lang="en-ID" sz="1800" dirty="0">
                <a:cs typeface="Calibri"/>
              </a:rPr>
              <a:t>,</a:t>
            </a:r>
            <a:r>
              <a:rPr lang="en-ID" sz="1800" spc="365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sehingga</a:t>
            </a:r>
            <a:r>
              <a:rPr lang="en-ID" sz="1800" spc="-10" dirty="0">
                <a:cs typeface="Calibri"/>
              </a:rPr>
              <a:t> </a:t>
            </a:r>
            <a:r>
              <a:rPr lang="en-ID" sz="1800" spc="-20" dirty="0">
                <a:cs typeface="Calibri"/>
              </a:rPr>
              <a:t>data</a:t>
            </a:r>
            <a:r>
              <a:rPr lang="en-ID" sz="1800" spc="-105" dirty="0">
                <a:cs typeface="Calibri"/>
              </a:rPr>
              <a:t> </a:t>
            </a:r>
            <a:r>
              <a:rPr lang="en-ID" sz="1800" dirty="0" err="1">
                <a:cs typeface="Calibri"/>
              </a:rPr>
              <a:t>siap</a:t>
            </a:r>
            <a:r>
              <a:rPr lang="en-ID" sz="1800" spc="-105" dirty="0">
                <a:cs typeface="Calibri"/>
              </a:rPr>
              <a:t> </a:t>
            </a:r>
            <a:r>
              <a:rPr lang="en-ID" sz="1800" spc="-30" dirty="0" err="1">
                <a:cs typeface="Calibri"/>
              </a:rPr>
              <a:t>untuk</a:t>
            </a:r>
            <a:r>
              <a:rPr lang="en-ID" sz="1800" spc="-90" dirty="0">
                <a:cs typeface="Calibri"/>
              </a:rPr>
              <a:t> </a:t>
            </a:r>
            <a:r>
              <a:rPr lang="en-ID" sz="1800" spc="-10" dirty="0" err="1">
                <a:cs typeface="Calibri"/>
              </a:rPr>
              <a:t>dianalisis</a:t>
            </a:r>
            <a:r>
              <a:rPr lang="en-ID" sz="1800" spc="-10" dirty="0">
                <a:cs typeface="Calibri"/>
              </a:rPr>
              <a:t>.</a:t>
            </a:r>
            <a:endParaRPr lang="en-ID" sz="1800" dirty="0">
              <a:cs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613FF28-6D02-985B-659A-E0D08C483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351" y="4270723"/>
            <a:ext cx="4376060" cy="24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415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127</TotalTime>
  <Words>879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Circuit</vt:lpstr>
      <vt:lpstr>Exploratory Data Analysis (EDA)</vt:lpstr>
      <vt:lpstr>Tentang saya</vt:lpstr>
      <vt:lpstr>Latar belakang analisis data titanic</vt:lpstr>
      <vt:lpstr>Tujuan analisis</vt:lpstr>
      <vt:lpstr>Metodologi </vt:lpstr>
      <vt:lpstr>Statistik deskriptif</vt:lpstr>
      <vt:lpstr>Statistik deskriptif</vt:lpstr>
      <vt:lpstr>Data cleaning</vt:lpstr>
      <vt:lpstr>DATA CLEANING</vt:lpstr>
      <vt:lpstr>Data visualisasi</vt:lpstr>
      <vt:lpstr>Data visualisasi</vt:lpstr>
      <vt:lpstr>Data visualisasi</vt:lpstr>
      <vt:lpstr>Data visualisasi</vt:lpstr>
      <vt:lpstr>terimakasih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Rizky Ariyanto</dc:creator>
  <cp:lastModifiedBy>Muhammad Rizky Ariyanto</cp:lastModifiedBy>
  <cp:revision>16</cp:revision>
  <dcterms:created xsi:type="dcterms:W3CDTF">2025-04-22T13:18:47Z</dcterms:created>
  <dcterms:modified xsi:type="dcterms:W3CDTF">2025-04-22T15:26:27Z</dcterms:modified>
</cp:coreProperties>
</file>